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emf" ContentType="image/x-emf"/>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handoutMasterIdLst>
    <p:handoutMasterId r:id="rId71"/>
  </p:handoutMasterIdLst>
  <p:sldIdLst>
    <p:sldId id="307" r:id="rId2"/>
    <p:sldId id="308" r:id="rId3"/>
    <p:sldId id="309" r:id="rId4"/>
    <p:sldId id="310" r:id="rId5"/>
    <p:sldId id="259" r:id="rId6"/>
    <p:sldId id="300" r:id="rId7"/>
    <p:sldId id="311" r:id="rId8"/>
    <p:sldId id="306" r:id="rId9"/>
    <p:sldId id="256" r:id="rId10"/>
    <p:sldId id="262" r:id="rId11"/>
    <p:sldId id="291" r:id="rId12"/>
    <p:sldId id="312" r:id="rId13"/>
    <p:sldId id="336" r:id="rId14"/>
    <p:sldId id="337" r:id="rId15"/>
    <p:sldId id="338" r:id="rId16"/>
    <p:sldId id="339" r:id="rId17"/>
    <p:sldId id="340" r:id="rId18"/>
    <p:sldId id="341" r:id="rId19"/>
    <p:sldId id="342" r:id="rId20"/>
    <p:sldId id="343" r:id="rId21"/>
    <p:sldId id="344" r:id="rId22"/>
    <p:sldId id="345" r:id="rId23"/>
    <p:sldId id="346" r:id="rId24"/>
    <p:sldId id="387" r:id="rId25"/>
    <p:sldId id="347" r:id="rId26"/>
    <p:sldId id="348"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4" r:id="rId52"/>
    <p:sldId id="376" r:id="rId53"/>
    <p:sldId id="375" r:id="rId54"/>
    <p:sldId id="377" r:id="rId55"/>
    <p:sldId id="378" r:id="rId56"/>
    <p:sldId id="385" r:id="rId57"/>
    <p:sldId id="380" r:id="rId58"/>
    <p:sldId id="381" r:id="rId59"/>
    <p:sldId id="382" r:id="rId60"/>
    <p:sldId id="383" r:id="rId61"/>
    <p:sldId id="384" r:id="rId62"/>
    <p:sldId id="295" r:id="rId63"/>
    <p:sldId id="333" r:id="rId64"/>
    <p:sldId id="299" r:id="rId65"/>
    <p:sldId id="301" r:id="rId66"/>
    <p:sldId id="305" r:id="rId67"/>
    <p:sldId id="386" r:id="rId68"/>
    <p:sldId id="330" r:id="rId69"/>
  </p:sldIdLst>
  <p:sldSz cx="13003213" cy="9756775"/>
  <p:notesSz cx="6858000" cy="9144000"/>
  <p:defaultTextStyle>
    <a:defPPr>
      <a:defRPr lang="en-US"/>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5C71A"/>
    <a:srgbClr val="82304F"/>
    <a:srgbClr val="674CF7"/>
    <a:srgbClr val="34267B"/>
    <a:srgbClr val="F5522B"/>
    <a:srgbClr val="E6751F"/>
    <a:srgbClr val="009147"/>
    <a:srgbClr val="823046"/>
    <a:srgbClr val="5B7CC6"/>
    <a:srgbClr val="0024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8" d="100"/>
          <a:sy n="48" d="100"/>
        </p:scale>
        <p:origin x="-1434" y="-108"/>
      </p:cViewPr>
      <p:guideLst>
        <p:guide orient="horz" pos="3073"/>
        <p:guide pos="4096"/>
      </p:guideLst>
    </p:cSldViewPr>
  </p:slideViewPr>
  <p:notesTextViewPr>
    <p:cViewPr>
      <p:scale>
        <a:sx n="100" d="100"/>
        <a:sy n="100" d="100"/>
      </p:scale>
      <p:origin x="0" y="0"/>
    </p:cViewPr>
  </p:notesTextViewPr>
  <p:sorterViewPr>
    <p:cViewPr>
      <p:scale>
        <a:sx n="100" d="100"/>
        <a:sy n="100" d="100"/>
      </p:scale>
      <p:origin x="0" y="20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8"/>
      <c:rotY val="28"/>
      <c:rAngAx val="0"/>
      <c:perspective val="3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&lt;0.5</c:v>
                </c:pt>
              </c:strCache>
            </c:strRef>
          </c:tx>
          <c:invertIfNegative val="0"/>
          <c:cat>
            <c:strRef>
              <c:f>Sheet1!$A$2:$A$4</c:f>
              <c:strCache>
                <c:ptCount val="3"/>
                <c:pt idx="0">
                  <c:v>10-20.</c:v>
                </c:pt>
                <c:pt idx="1">
                  <c:v>5-10.</c:v>
                </c:pt>
                <c:pt idx="2">
                  <c:v>&lt;5</c:v>
                </c:pt>
              </c:strCache>
            </c:strRef>
          </c:cat>
          <c:val>
            <c:numRef>
              <c:f>Sheet1!$B$2:$B$4</c:f>
              <c:numCache>
                <c:formatCode>General</c:formatCode>
                <c:ptCount val="3"/>
                <c:pt idx="0">
                  <c:v>7</c:v>
                </c:pt>
                <c:pt idx="1">
                  <c:v>3</c:v>
                </c:pt>
                <c:pt idx="2">
                  <c:v>1</c:v>
                </c:pt>
              </c:numCache>
            </c:numRef>
          </c:val>
        </c:ser>
        <c:ser>
          <c:idx val="1"/>
          <c:order val="1"/>
          <c:tx>
            <c:strRef>
              <c:f>Sheet1!$C$1</c:f>
              <c:strCache>
                <c:ptCount val="1"/>
                <c:pt idx="0">
                  <c:v>0.5-10</c:v>
                </c:pt>
              </c:strCache>
            </c:strRef>
          </c:tx>
          <c:invertIfNegative val="0"/>
          <c:cat>
            <c:strRef>
              <c:f>Sheet1!$A$2:$A$4</c:f>
              <c:strCache>
                <c:ptCount val="3"/>
                <c:pt idx="0">
                  <c:v>10-20.</c:v>
                </c:pt>
                <c:pt idx="1">
                  <c:v>5-10.</c:v>
                </c:pt>
                <c:pt idx="2">
                  <c:v>&lt;5</c:v>
                </c:pt>
              </c:strCache>
            </c:strRef>
          </c:cat>
          <c:val>
            <c:numRef>
              <c:f>Sheet1!$C$2:$C$4</c:f>
              <c:numCache>
                <c:formatCode>General</c:formatCode>
                <c:ptCount val="3"/>
                <c:pt idx="0">
                  <c:v>10</c:v>
                </c:pt>
                <c:pt idx="1">
                  <c:v>8</c:v>
                </c:pt>
                <c:pt idx="2">
                  <c:v>2</c:v>
                </c:pt>
              </c:numCache>
            </c:numRef>
          </c:val>
        </c:ser>
        <c:ser>
          <c:idx val="2"/>
          <c:order val="2"/>
          <c:tx>
            <c:strRef>
              <c:f>Sheet1!$D$1</c:f>
              <c:strCache>
                <c:ptCount val="1"/>
                <c:pt idx="0">
                  <c:v>10-30.</c:v>
                </c:pt>
              </c:strCache>
            </c:strRef>
          </c:tx>
          <c:invertIfNegative val="0"/>
          <c:cat>
            <c:strRef>
              <c:f>Sheet1!$A$2:$A$4</c:f>
              <c:strCache>
                <c:ptCount val="3"/>
                <c:pt idx="0">
                  <c:v>10-20.</c:v>
                </c:pt>
                <c:pt idx="1">
                  <c:v>5-10.</c:v>
                </c:pt>
                <c:pt idx="2">
                  <c:v>&lt;5</c:v>
                </c:pt>
              </c:strCache>
            </c:strRef>
          </c:cat>
          <c:val>
            <c:numRef>
              <c:f>Sheet1!$D$2:$D$4</c:f>
              <c:numCache>
                <c:formatCode>General</c:formatCode>
                <c:ptCount val="3"/>
                <c:pt idx="0">
                  <c:v>16</c:v>
                </c:pt>
                <c:pt idx="1">
                  <c:v>10</c:v>
                </c:pt>
                <c:pt idx="2">
                  <c:v>2</c:v>
                </c:pt>
              </c:numCache>
            </c:numRef>
          </c:val>
        </c:ser>
        <c:ser>
          <c:idx val="3"/>
          <c:order val="3"/>
          <c:tx>
            <c:strRef>
              <c:f>Sheet1!$E$1</c:f>
              <c:strCache>
                <c:ptCount val="1"/>
                <c:pt idx="0">
                  <c:v>30-100</c:v>
                </c:pt>
              </c:strCache>
            </c:strRef>
          </c:tx>
          <c:invertIfNegative val="0"/>
          <c:cat>
            <c:strRef>
              <c:f>Sheet1!$A$2:$A$4</c:f>
              <c:strCache>
                <c:ptCount val="3"/>
                <c:pt idx="0">
                  <c:v>10-20.</c:v>
                </c:pt>
                <c:pt idx="1">
                  <c:v>5-10.</c:v>
                </c:pt>
                <c:pt idx="2">
                  <c:v>&lt;5</c:v>
                </c:pt>
              </c:strCache>
            </c:strRef>
          </c:cat>
          <c:val>
            <c:numRef>
              <c:f>Sheet1!$E$2:$E$4</c:f>
              <c:numCache>
                <c:formatCode>General</c:formatCode>
                <c:ptCount val="3"/>
                <c:pt idx="0">
                  <c:v>17</c:v>
                </c:pt>
                <c:pt idx="1">
                  <c:v>12</c:v>
                </c:pt>
                <c:pt idx="2">
                  <c:v>5</c:v>
                </c:pt>
              </c:numCache>
            </c:numRef>
          </c:val>
        </c:ser>
        <c:ser>
          <c:idx val="4"/>
          <c:order val="4"/>
          <c:tx>
            <c:strRef>
              <c:f>Sheet1!$F$1</c:f>
              <c:strCache>
                <c:ptCount val="1"/>
                <c:pt idx="0">
                  <c:v>&gt;100</c:v>
                </c:pt>
              </c:strCache>
            </c:strRef>
          </c:tx>
          <c:invertIfNegative val="0"/>
          <c:cat>
            <c:strRef>
              <c:f>Sheet1!$A$2:$A$4</c:f>
              <c:strCache>
                <c:ptCount val="3"/>
                <c:pt idx="0">
                  <c:v>10-20.</c:v>
                </c:pt>
                <c:pt idx="1">
                  <c:v>5-10.</c:v>
                </c:pt>
                <c:pt idx="2">
                  <c:v>&lt;5</c:v>
                </c:pt>
              </c:strCache>
            </c:strRef>
          </c:cat>
          <c:val>
            <c:numRef>
              <c:f>Sheet1!$F$2:$F$4</c:f>
              <c:numCache>
                <c:formatCode>General</c:formatCode>
                <c:ptCount val="3"/>
                <c:pt idx="0">
                  <c:v>29</c:v>
                </c:pt>
                <c:pt idx="1">
                  <c:v>15</c:v>
                </c:pt>
                <c:pt idx="2">
                  <c:v>6</c:v>
                </c:pt>
              </c:numCache>
            </c:numRef>
          </c:val>
        </c:ser>
        <c:dLbls>
          <c:showLegendKey val="0"/>
          <c:showVal val="0"/>
          <c:showCatName val="0"/>
          <c:showSerName val="0"/>
          <c:showPercent val="0"/>
          <c:showBubbleSize val="0"/>
        </c:dLbls>
        <c:gapWidth val="150"/>
        <c:shape val="box"/>
        <c:axId val="90556672"/>
        <c:axId val="90562560"/>
        <c:axId val="90559808"/>
      </c:bar3DChart>
      <c:catAx>
        <c:axId val="90556672"/>
        <c:scaling>
          <c:orientation val="minMax"/>
        </c:scaling>
        <c:delete val="0"/>
        <c:axPos val="b"/>
        <c:majorTickMark val="out"/>
        <c:minorTickMark val="none"/>
        <c:tickLblPos val="nextTo"/>
        <c:crossAx val="90562560"/>
        <c:crosses val="autoZero"/>
        <c:auto val="1"/>
        <c:lblAlgn val="ctr"/>
        <c:lblOffset val="100"/>
        <c:noMultiLvlLbl val="0"/>
      </c:catAx>
      <c:valAx>
        <c:axId val="90562560"/>
        <c:scaling>
          <c:orientation val="minMax"/>
        </c:scaling>
        <c:delete val="0"/>
        <c:axPos val="l"/>
        <c:majorGridlines/>
        <c:numFmt formatCode="General" sourceLinked="1"/>
        <c:majorTickMark val="out"/>
        <c:minorTickMark val="none"/>
        <c:tickLblPos val="nextTo"/>
        <c:crossAx val="90556672"/>
        <c:crosses val="autoZero"/>
        <c:crossBetween val="between"/>
      </c:valAx>
      <c:serAx>
        <c:axId val="90559808"/>
        <c:scaling>
          <c:orientation val="minMax"/>
        </c:scaling>
        <c:delete val="0"/>
        <c:axPos val="b"/>
        <c:majorTickMark val="out"/>
        <c:minorTickMark val="none"/>
        <c:tickLblPos val="nextTo"/>
        <c:crossAx val="90562560"/>
        <c:crosses val="autoZero"/>
      </c:ser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
      <c:hPercent val="56"/>
      <c:rotY val="4"/>
      <c:depthPercent val="1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0.1"/>
          <c:y val="6.3670411985018702E-2"/>
          <c:w val="0.752830188679245"/>
          <c:h val="0.77528089887640395"/>
        </c:manualLayout>
      </c:layout>
      <c:bar3DChart>
        <c:barDir val="col"/>
        <c:grouping val="clustered"/>
        <c:varyColors val="0"/>
        <c:ser>
          <c:idx val="0"/>
          <c:order val="0"/>
          <c:tx>
            <c:strRef>
              <c:f>Sheet1!$A$2</c:f>
              <c:strCache>
                <c:ptCount val="1"/>
                <c:pt idx="0">
                  <c:v>&lt;1.0</c:v>
                </c:pt>
              </c:strCache>
            </c:strRef>
          </c:tx>
          <c:spPr>
            <a:solidFill>
              <a:srgbClr val="DD2D32"/>
            </a:solidFill>
            <a:ln w="12762">
              <a:solidFill>
                <a:srgbClr val="000000"/>
              </a:solidFill>
              <a:prstDash val="solid"/>
            </a:ln>
          </c:spPr>
          <c:invertIfNegative val="0"/>
          <c:cat>
            <c:strRef>
              <c:f>Sheet1!$B$1:$E$1</c:f>
              <c:strCache>
                <c:ptCount val="4"/>
                <c:pt idx="0">
                  <c:v>0-1%</c:v>
                </c:pt>
                <c:pt idx="1">
                  <c:v>2-4%</c:v>
                </c:pt>
                <c:pt idx="2">
                  <c:v>5-9%</c:v>
                </c:pt>
                <c:pt idx="3">
                  <c:v>&gt;10%</c:v>
                </c:pt>
              </c:strCache>
            </c:strRef>
          </c:cat>
          <c:val>
            <c:numRef>
              <c:f>Sheet1!$B$2:$E$2</c:f>
              <c:numCache>
                <c:formatCode>0%</c:formatCode>
                <c:ptCount val="4"/>
                <c:pt idx="0" formatCode="0.0%">
                  <c:v>0.01</c:v>
                </c:pt>
                <c:pt idx="1">
                  <c:v>3.7999999999999999E-2</c:v>
                </c:pt>
                <c:pt idx="2" formatCode="0.0%">
                  <c:v>6.9000000000000006E-2</c:v>
                </c:pt>
                <c:pt idx="3" formatCode="0.0%">
                  <c:v>0.11899999999999999</c:v>
                </c:pt>
              </c:numCache>
            </c:numRef>
          </c:val>
        </c:ser>
        <c:ser>
          <c:idx val="1"/>
          <c:order val="1"/>
          <c:tx>
            <c:strRef>
              <c:f>Sheet1!$A$3</c:f>
              <c:strCache>
                <c:ptCount val="1"/>
                <c:pt idx="0">
                  <c:v>1.0-3.0</c:v>
                </c:pt>
              </c:strCache>
            </c:strRef>
          </c:tx>
          <c:spPr>
            <a:solidFill>
              <a:srgbClr val="FF9900"/>
            </a:solidFill>
            <a:ln w="12762">
              <a:solidFill>
                <a:srgbClr val="000000"/>
              </a:solidFill>
              <a:prstDash val="solid"/>
            </a:ln>
          </c:spPr>
          <c:invertIfNegative val="0"/>
          <c:cat>
            <c:strRef>
              <c:f>Sheet1!$B$1:$E$1</c:f>
              <c:strCache>
                <c:ptCount val="4"/>
                <c:pt idx="0">
                  <c:v>0-1%</c:v>
                </c:pt>
                <c:pt idx="1">
                  <c:v>2-4%</c:v>
                </c:pt>
                <c:pt idx="2">
                  <c:v>5-9%</c:v>
                </c:pt>
                <c:pt idx="3">
                  <c:v>&gt;10%</c:v>
                </c:pt>
              </c:strCache>
            </c:strRef>
          </c:cat>
          <c:val>
            <c:numRef>
              <c:f>Sheet1!$B$3:$E$3</c:f>
              <c:numCache>
                <c:formatCode>0%</c:formatCode>
                <c:ptCount val="4"/>
                <c:pt idx="0">
                  <c:v>1.2500000000000001E-2</c:v>
                </c:pt>
                <c:pt idx="1">
                  <c:v>3.7999999999999999E-2</c:v>
                </c:pt>
                <c:pt idx="2">
                  <c:v>0.113</c:v>
                </c:pt>
                <c:pt idx="3">
                  <c:v>0.23799999999999999</c:v>
                </c:pt>
              </c:numCache>
            </c:numRef>
          </c:val>
        </c:ser>
        <c:ser>
          <c:idx val="2"/>
          <c:order val="2"/>
          <c:tx>
            <c:strRef>
              <c:f>Sheet1!$A$4</c:f>
              <c:strCache>
                <c:ptCount val="1"/>
                <c:pt idx="0">
                  <c:v>&gt;3.0</c:v>
                </c:pt>
              </c:strCache>
            </c:strRef>
          </c:tx>
          <c:spPr>
            <a:solidFill>
              <a:srgbClr val="63AAFE"/>
            </a:solidFill>
            <a:ln w="12762">
              <a:solidFill>
                <a:srgbClr val="000000"/>
              </a:solidFill>
              <a:prstDash val="solid"/>
            </a:ln>
          </c:spPr>
          <c:invertIfNegative val="0"/>
          <c:cat>
            <c:strRef>
              <c:f>Sheet1!$B$1:$E$1</c:f>
              <c:strCache>
                <c:ptCount val="4"/>
                <c:pt idx="0">
                  <c:v>0-1%</c:v>
                </c:pt>
                <c:pt idx="1">
                  <c:v>2-4%</c:v>
                </c:pt>
                <c:pt idx="2">
                  <c:v>5-9%</c:v>
                </c:pt>
                <c:pt idx="3">
                  <c:v>&gt;10%</c:v>
                </c:pt>
              </c:strCache>
            </c:strRef>
          </c:cat>
          <c:val>
            <c:numRef>
              <c:f>Sheet1!$B$4:$E$4</c:f>
              <c:numCache>
                <c:formatCode>0.0%</c:formatCode>
                <c:ptCount val="4"/>
                <c:pt idx="0">
                  <c:v>1.9E-2</c:v>
                </c:pt>
                <c:pt idx="1">
                  <c:v>5.2999999999999999E-2</c:v>
                </c:pt>
                <c:pt idx="2">
                  <c:v>0.156</c:v>
                </c:pt>
                <c:pt idx="3" formatCode="0%">
                  <c:v>0.26300000000000001</c:v>
                </c:pt>
              </c:numCache>
            </c:numRef>
          </c:val>
        </c:ser>
        <c:dLbls>
          <c:showLegendKey val="0"/>
          <c:showVal val="0"/>
          <c:showCatName val="0"/>
          <c:showSerName val="0"/>
          <c:showPercent val="0"/>
          <c:showBubbleSize val="0"/>
        </c:dLbls>
        <c:gapWidth val="150"/>
        <c:gapDepth val="0"/>
        <c:shape val="box"/>
        <c:axId val="93574656"/>
        <c:axId val="93576192"/>
        <c:axId val="0"/>
      </c:bar3DChart>
      <c:catAx>
        <c:axId val="93574656"/>
        <c:scaling>
          <c:orientation val="minMax"/>
        </c:scaling>
        <c:delete val="0"/>
        <c:axPos val="b"/>
        <c:numFmt formatCode="General" sourceLinked="1"/>
        <c:majorTickMark val="out"/>
        <c:minorTickMark val="none"/>
        <c:tickLblPos val="low"/>
        <c:spPr>
          <a:ln w="3190">
            <a:solidFill>
              <a:srgbClr val="000000"/>
            </a:solidFill>
            <a:prstDash val="solid"/>
          </a:ln>
        </c:spPr>
        <c:txPr>
          <a:bodyPr rot="0" vert="horz"/>
          <a:lstStyle/>
          <a:p>
            <a:pPr>
              <a:defRPr sz="1482" b="1" i="0" u="none" strike="noStrike" baseline="0">
                <a:solidFill>
                  <a:srgbClr val="DD2D32"/>
                </a:solidFill>
                <a:latin typeface="Times New Roman"/>
                <a:ea typeface="Times New Roman"/>
                <a:cs typeface="Times New Roman"/>
              </a:defRPr>
            </a:pPr>
            <a:endParaRPr lang="en-US"/>
          </a:p>
        </c:txPr>
        <c:crossAx val="93576192"/>
        <c:crosses val="autoZero"/>
        <c:auto val="1"/>
        <c:lblAlgn val="ctr"/>
        <c:lblOffset val="100"/>
        <c:tickLblSkip val="1"/>
        <c:tickMarkSkip val="1"/>
        <c:noMultiLvlLbl val="0"/>
      </c:catAx>
      <c:valAx>
        <c:axId val="93576192"/>
        <c:scaling>
          <c:orientation val="minMax"/>
        </c:scaling>
        <c:delete val="0"/>
        <c:axPos val="l"/>
        <c:majorGridlines>
          <c:spPr>
            <a:ln w="3190">
              <a:solidFill>
                <a:srgbClr val="000000"/>
              </a:solidFill>
              <a:prstDash val="solid"/>
            </a:ln>
          </c:spPr>
        </c:majorGridlines>
        <c:numFmt formatCode="0%" sourceLinked="0"/>
        <c:majorTickMark val="out"/>
        <c:minorTickMark val="none"/>
        <c:tickLblPos val="nextTo"/>
        <c:spPr>
          <a:ln w="3190">
            <a:solidFill>
              <a:srgbClr val="000000"/>
            </a:solidFill>
            <a:prstDash val="solid"/>
          </a:ln>
        </c:spPr>
        <c:txPr>
          <a:bodyPr rot="0" vert="horz"/>
          <a:lstStyle/>
          <a:p>
            <a:pPr>
              <a:defRPr sz="1482" b="1" i="0" u="none" strike="noStrike" baseline="0">
                <a:solidFill>
                  <a:srgbClr val="DD2D32"/>
                </a:solidFill>
                <a:latin typeface="Times New Roman"/>
                <a:ea typeface="Times New Roman"/>
                <a:cs typeface="Times New Roman"/>
              </a:defRPr>
            </a:pPr>
            <a:endParaRPr lang="en-US"/>
          </a:p>
        </c:txPr>
        <c:crossAx val="93574656"/>
        <c:crosses val="autoZero"/>
        <c:crossBetween val="between"/>
      </c:valAx>
      <c:spPr>
        <a:noFill/>
        <a:ln w="25524">
          <a:noFill/>
        </a:ln>
      </c:spPr>
    </c:plotArea>
    <c:legend>
      <c:legendPos val="r"/>
      <c:layout>
        <c:manualLayout>
          <c:xMode val="edge"/>
          <c:yMode val="edge"/>
          <c:x val="0.85466735748863298"/>
          <c:y val="0.37819964769405101"/>
          <c:w val="0.14434567997560999"/>
          <c:h val="0.30686135968068601"/>
        </c:manualLayout>
      </c:layout>
      <c:overlay val="0"/>
      <c:spPr>
        <a:noFill/>
        <a:ln w="3190">
          <a:noFill/>
          <a:prstDash val="solid"/>
        </a:ln>
      </c:spPr>
      <c:txPr>
        <a:bodyPr/>
        <a:lstStyle/>
        <a:p>
          <a:pPr>
            <a:defRPr sz="1965" b="1" i="0" u="none" strike="noStrike" baseline="0">
              <a:solidFill>
                <a:srgbClr val="DD2D32"/>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281"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47"/>
      <c:rotY val="2"/>
      <c:depthPercent val="1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0.110151187904968"/>
          <c:y val="8.3333333333333301E-2"/>
          <c:w val="0.87257019438444905"/>
          <c:h val="0.68421052631578905"/>
        </c:manualLayout>
      </c:layout>
      <c:bar3DChart>
        <c:barDir val="col"/>
        <c:grouping val="clustered"/>
        <c:varyColors val="0"/>
        <c:ser>
          <c:idx val="0"/>
          <c:order val="0"/>
          <c:tx>
            <c:strRef>
              <c:f>Sheet1!$A$2</c:f>
              <c:strCache>
                <c:ptCount val="1"/>
                <c:pt idx="0">
                  <c:v>East</c:v>
                </c:pt>
              </c:strCache>
            </c:strRef>
          </c:tx>
          <c:spPr>
            <a:solidFill>
              <a:srgbClr val="63AAFE"/>
            </a:solidFill>
            <a:ln w="14941">
              <a:solidFill>
                <a:srgbClr val="000000"/>
              </a:solidFill>
              <a:prstDash val="solid"/>
            </a:ln>
          </c:spPr>
          <c:invertIfNegative val="0"/>
          <c:cat>
            <c:strRef>
              <c:f>Sheet1!$B$1:$F$1</c:f>
              <c:strCache>
                <c:ptCount val="5"/>
                <c:pt idx="0">
                  <c:v>LDL-C</c:v>
                </c:pt>
                <c:pt idx="1">
                  <c:v>CRP</c:v>
                </c:pt>
                <c:pt idx="2">
                  <c:v>CVE</c:v>
                </c:pt>
                <c:pt idx="3">
                  <c:v>Major CVE</c:v>
                </c:pt>
                <c:pt idx="4">
                  <c:v>Death</c:v>
                </c:pt>
              </c:strCache>
            </c:strRef>
          </c:cat>
          <c:val>
            <c:numRef>
              <c:f>Sheet1!$B$2:$F$2</c:f>
              <c:numCache>
                <c:formatCode>0%</c:formatCode>
                <c:ptCount val="5"/>
                <c:pt idx="0">
                  <c:v>-0.5</c:v>
                </c:pt>
                <c:pt idx="1">
                  <c:v>-0.37</c:v>
                </c:pt>
                <c:pt idx="2">
                  <c:v>-0.44</c:v>
                </c:pt>
                <c:pt idx="3">
                  <c:v>-0.47</c:v>
                </c:pt>
                <c:pt idx="4">
                  <c:v>-0.2</c:v>
                </c:pt>
              </c:numCache>
            </c:numRef>
          </c:val>
        </c:ser>
        <c:dLbls>
          <c:showLegendKey val="0"/>
          <c:showVal val="0"/>
          <c:showCatName val="0"/>
          <c:showSerName val="0"/>
          <c:showPercent val="0"/>
          <c:showBubbleSize val="0"/>
        </c:dLbls>
        <c:gapWidth val="150"/>
        <c:gapDepth val="0"/>
        <c:shape val="box"/>
        <c:axId val="99429760"/>
        <c:axId val="99456128"/>
        <c:axId val="0"/>
      </c:bar3DChart>
      <c:catAx>
        <c:axId val="99429760"/>
        <c:scaling>
          <c:orientation val="minMax"/>
        </c:scaling>
        <c:delete val="0"/>
        <c:axPos val="b"/>
        <c:numFmt formatCode="General" sourceLinked="1"/>
        <c:majorTickMark val="out"/>
        <c:minorTickMark val="none"/>
        <c:tickLblPos val="low"/>
        <c:spPr>
          <a:ln w="3735">
            <a:solidFill>
              <a:srgbClr val="000000"/>
            </a:solidFill>
            <a:prstDash val="solid"/>
          </a:ln>
        </c:spPr>
        <c:txPr>
          <a:bodyPr rot="0" vert="horz"/>
          <a:lstStyle/>
          <a:p>
            <a:pPr>
              <a:defRPr sz="1853" b="1" i="0" u="none" strike="noStrike" baseline="0">
                <a:solidFill>
                  <a:srgbClr val="DD2D32"/>
                </a:solidFill>
                <a:latin typeface="Times New Roman"/>
                <a:ea typeface="Times New Roman"/>
                <a:cs typeface="Times New Roman"/>
              </a:defRPr>
            </a:pPr>
            <a:endParaRPr lang="en-US"/>
          </a:p>
        </c:txPr>
        <c:crossAx val="99456128"/>
        <c:crosses val="autoZero"/>
        <c:auto val="1"/>
        <c:lblAlgn val="ctr"/>
        <c:lblOffset val="100"/>
        <c:tickLblSkip val="1"/>
        <c:tickMarkSkip val="1"/>
        <c:noMultiLvlLbl val="0"/>
      </c:catAx>
      <c:valAx>
        <c:axId val="99456128"/>
        <c:scaling>
          <c:orientation val="minMax"/>
        </c:scaling>
        <c:delete val="0"/>
        <c:axPos val="l"/>
        <c:majorGridlines>
          <c:spPr>
            <a:ln w="3735">
              <a:solidFill>
                <a:srgbClr val="000000"/>
              </a:solidFill>
              <a:prstDash val="solid"/>
            </a:ln>
          </c:spPr>
        </c:majorGridlines>
        <c:numFmt formatCode="0%" sourceLinked="1"/>
        <c:majorTickMark val="out"/>
        <c:minorTickMark val="none"/>
        <c:tickLblPos val="nextTo"/>
        <c:spPr>
          <a:ln w="3735">
            <a:solidFill>
              <a:srgbClr val="000000"/>
            </a:solidFill>
            <a:prstDash val="solid"/>
          </a:ln>
        </c:spPr>
        <c:txPr>
          <a:bodyPr rot="0" vert="horz"/>
          <a:lstStyle/>
          <a:p>
            <a:pPr>
              <a:defRPr sz="1853" b="1" i="0" u="none" strike="noStrike" baseline="0">
                <a:solidFill>
                  <a:srgbClr val="DD2D32"/>
                </a:solidFill>
                <a:latin typeface="Times New Roman"/>
                <a:ea typeface="Times New Roman"/>
                <a:cs typeface="Times New Roman"/>
              </a:defRPr>
            </a:pPr>
            <a:endParaRPr lang="en-US"/>
          </a:p>
        </c:txPr>
        <c:crossAx val="99429760"/>
        <c:crosses val="autoZero"/>
        <c:crossBetween val="between"/>
      </c:valAx>
      <c:spPr>
        <a:noFill/>
        <a:ln w="29882">
          <a:noFill/>
        </a:ln>
      </c:spPr>
    </c:plotArea>
    <c:plotVisOnly val="1"/>
    <c:dispBlanksAs val="gap"/>
    <c:showDLblsOverMax val="0"/>
  </c:chart>
  <c:spPr>
    <a:noFill/>
    <a:ln>
      <a:noFill/>
    </a:ln>
  </c:spPr>
  <c:txPr>
    <a:bodyPr/>
    <a:lstStyle/>
    <a:p>
      <a:pPr>
        <a:defRPr sz="1853" b="1" i="0" u="none" strike="noStrike" baseline="0">
          <a:solidFill>
            <a:srgbClr val="DD2D32"/>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69"/>
      <c:rotY val="1"/>
      <c:depthPercent val="1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0.166306695464363"/>
          <c:y val="7.3593073593073599E-2"/>
          <c:w val="0.62419006479481598"/>
          <c:h val="0.78787878787878796"/>
        </c:manualLayout>
      </c:layout>
      <c:bar3DChart>
        <c:barDir val="col"/>
        <c:grouping val="clustered"/>
        <c:varyColors val="0"/>
        <c:ser>
          <c:idx val="0"/>
          <c:order val="0"/>
          <c:tx>
            <c:strRef>
              <c:f>Sheet1!$A$2</c:f>
              <c:strCache>
                <c:ptCount val="1"/>
                <c:pt idx="0">
                  <c:v>Low-Medium LpPLA2</c:v>
                </c:pt>
              </c:strCache>
            </c:strRef>
          </c:tx>
          <c:spPr>
            <a:solidFill>
              <a:srgbClr val="DD2D32"/>
            </a:solidFill>
            <a:ln w="12825">
              <a:solidFill>
                <a:srgbClr val="000000"/>
              </a:solidFill>
              <a:prstDash val="solid"/>
            </a:ln>
          </c:spPr>
          <c:invertIfNegative val="0"/>
          <c:cat>
            <c:strRef>
              <c:f>Sheet1!$B$1:$C$1</c:f>
              <c:strCache>
                <c:ptCount val="2"/>
                <c:pt idx="0">
                  <c:v>Low-Medium CRP</c:v>
                </c:pt>
                <c:pt idx="1">
                  <c:v>High CRP</c:v>
                </c:pt>
              </c:strCache>
            </c:strRef>
          </c:cat>
          <c:val>
            <c:numRef>
              <c:f>Sheet1!$B$2:$C$2</c:f>
              <c:numCache>
                <c:formatCode>General</c:formatCode>
                <c:ptCount val="2"/>
                <c:pt idx="0">
                  <c:v>1</c:v>
                </c:pt>
                <c:pt idx="1">
                  <c:v>1.1399999999999999</c:v>
                </c:pt>
              </c:numCache>
            </c:numRef>
          </c:val>
        </c:ser>
        <c:ser>
          <c:idx val="1"/>
          <c:order val="1"/>
          <c:tx>
            <c:strRef>
              <c:f>Sheet1!$A$3</c:f>
              <c:strCache>
                <c:ptCount val="1"/>
                <c:pt idx="0">
                  <c:v>High LpPLA2</c:v>
                </c:pt>
              </c:strCache>
            </c:strRef>
          </c:tx>
          <c:spPr>
            <a:solidFill>
              <a:srgbClr val="63AAFE"/>
            </a:solidFill>
            <a:ln w="12825">
              <a:solidFill>
                <a:srgbClr val="000000"/>
              </a:solidFill>
              <a:prstDash val="solid"/>
            </a:ln>
          </c:spPr>
          <c:invertIfNegative val="0"/>
          <c:cat>
            <c:strRef>
              <c:f>Sheet1!$B$1:$C$1</c:f>
              <c:strCache>
                <c:ptCount val="2"/>
                <c:pt idx="0">
                  <c:v>Low-Medium CRP</c:v>
                </c:pt>
                <c:pt idx="1">
                  <c:v>High CRP</c:v>
                </c:pt>
              </c:strCache>
            </c:strRef>
          </c:cat>
          <c:val>
            <c:numRef>
              <c:f>Sheet1!$B$3:$C$3</c:f>
              <c:numCache>
                <c:formatCode>General</c:formatCode>
                <c:ptCount val="2"/>
                <c:pt idx="0">
                  <c:v>0.99</c:v>
                </c:pt>
                <c:pt idx="1">
                  <c:v>2.95</c:v>
                </c:pt>
              </c:numCache>
            </c:numRef>
          </c:val>
        </c:ser>
        <c:dLbls>
          <c:showLegendKey val="0"/>
          <c:showVal val="0"/>
          <c:showCatName val="0"/>
          <c:showSerName val="0"/>
          <c:showPercent val="0"/>
          <c:showBubbleSize val="0"/>
        </c:dLbls>
        <c:gapWidth val="150"/>
        <c:gapDepth val="0"/>
        <c:shape val="box"/>
        <c:axId val="99557760"/>
        <c:axId val="99559296"/>
        <c:axId val="0"/>
      </c:bar3DChart>
      <c:catAx>
        <c:axId val="99557760"/>
        <c:scaling>
          <c:orientation val="minMax"/>
        </c:scaling>
        <c:delete val="0"/>
        <c:axPos val="b"/>
        <c:numFmt formatCode="General" sourceLinked="1"/>
        <c:majorTickMark val="out"/>
        <c:minorTickMark val="none"/>
        <c:tickLblPos val="low"/>
        <c:spPr>
          <a:ln w="3206">
            <a:solidFill>
              <a:srgbClr val="000000"/>
            </a:solidFill>
            <a:prstDash val="solid"/>
          </a:ln>
        </c:spPr>
        <c:txPr>
          <a:bodyPr rot="0" vert="horz"/>
          <a:lstStyle/>
          <a:p>
            <a:pPr>
              <a:defRPr sz="1187" b="1" i="0" u="none" strike="noStrike" baseline="0">
                <a:solidFill>
                  <a:srgbClr val="DD2D32"/>
                </a:solidFill>
                <a:latin typeface="Times New Roman"/>
                <a:ea typeface="Times New Roman"/>
                <a:cs typeface="Times New Roman"/>
              </a:defRPr>
            </a:pPr>
            <a:endParaRPr lang="en-US"/>
          </a:p>
        </c:txPr>
        <c:crossAx val="99559296"/>
        <c:crosses val="autoZero"/>
        <c:auto val="1"/>
        <c:lblAlgn val="ctr"/>
        <c:lblOffset val="100"/>
        <c:tickLblSkip val="1"/>
        <c:tickMarkSkip val="1"/>
        <c:noMultiLvlLbl val="0"/>
      </c:catAx>
      <c:valAx>
        <c:axId val="99559296"/>
        <c:scaling>
          <c:orientation val="minMax"/>
        </c:scaling>
        <c:delete val="0"/>
        <c:axPos val="l"/>
        <c:majorGridlines>
          <c:spPr>
            <a:ln w="3206">
              <a:solidFill>
                <a:srgbClr val="000000"/>
              </a:solidFill>
              <a:prstDash val="solid"/>
            </a:ln>
          </c:spPr>
        </c:majorGridlines>
        <c:numFmt formatCode="General" sourceLinked="1"/>
        <c:majorTickMark val="out"/>
        <c:minorTickMark val="none"/>
        <c:tickLblPos val="nextTo"/>
        <c:spPr>
          <a:ln w="3206">
            <a:solidFill>
              <a:srgbClr val="000000"/>
            </a:solidFill>
            <a:prstDash val="solid"/>
          </a:ln>
        </c:spPr>
        <c:txPr>
          <a:bodyPr rot="0" vert="horz"/>
          <a:lstStyle/>
          <a:p>
            <a:pPr>
              <a:defRPr sz="1187" b="1" i="0" u="none" strike="noStrike" baseline="0">
                <a:solidFill>
                  <a:schemeClr val="tx1"/>
                </a:solidFill>
                <a:latin typeface="Times New Roman"/>
                <a:ea typeface="Times New Roman"/>
                <a:cs typeface="Times New Roman"/>
              </a:defRPr>
            </a:pPr>
            <a:endParaRPr lang="en-US"/>
          </a:p>
        </c:txPr>
        <c:crossAx val="99557760"/>
        <c:crosses val="autoZero"/>
        <c:crossBetween val="between"/>
      </c:valAx>
      <c:spPr>
        <a:noFill/>
        <a:ln w="25649">
          <a:noFill/>
        </a:ln>
      </c:spPr>
    </c:plotArea>
    <c:legend>
      <c:legendPos val="r"/>
      <c:legendEntry>
        <c:idx val="1"/>
        <c:txPr>
          <a:bodyPr/>
          <a:lstStyle/>
          <a:p>
            <a:pPr>
              <a:defRPr sz="1949" b="1" i="0" u="none" strike="noStrike" baseline="0">
                <a:solidFill>
                  <a:schemeClr val="tx1"/>
                </a:solidFill>
                <a:latin typeface="Times New Roman"/>
                <a:ea typeface="Times New Roman"/>
                <a:cs typeface="Times New Roman"/>
              </a:defRPr>
            </a:pPr>
            <a:endParaRPr lang="en-US"/>
          </a:p>
        </c:txPr>
      </c:legendEntry>
      <c:overlay val="0"/>
      <c:spPr>
        <a:noFill/>
        <a:ln w="3206">
          <a:noFill/>
          <a:prstDash val="solid"/>
        </a:ln>
      </c:spPr>
      <c:txPr>
        <a:bodyPr/>
        <a:lstStyle/>
        <a:p>
          <a:pPr>
            <a:defRPr sz="1949"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111"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70"/>
      <c:rotY val="1"/>
      <c:depthPercent val="1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0.142322097378277"/>
          <c:y val="6.6914498141263906E-2"/>
          <c:w val="0.64981273408239704"/>
          <c:h val="0.810408921933085"/>
        </c:manualLayout>
      </c:layout>
      <c:bar3DChart>
        <c:barDir val="col"/>
        <c:grouping val="clustered"/>
        <c:varyColors val="0"/>
        <c:ser>
          <c:idx val="0"/>
          <c:order val="0"/>
          <c:tx>
            <c:strRef>
              <c:f>Sheet1!$A$2</c:f>
              <c:strCache>
                <c:ptCount val="1"/>
                <c:pt idx="0">
                  <c:v>&gt;25.64 nm</c:v>
                </c:pt>
              </c:strCache>
            </c:strRef>
          </c:tx>
          <c:spPr>
            <a:solidFill>
              <a:srgbClr val="DD2D32"/>
            </a:solidFill>
            <a:ln w="12825">
              <a:solidFill>
                <a:srgbClr val="000000"/>
              </a:solidFill>
              <a:prstDash val="solid"/>
            </a:ln>
          </c:spPr>
          <c:invertIfNegative val="0"/>
          <c:cat>
            <c:strRef>
              <c:f>Sheet1!$B$1:$C$1</c:f>
              <c:strCache>
                <c:ptCount val="2"/>
                <c:pt idx="0">
                  <c:v>Apo B &lt; 120 mg/dl</c:v>
                </c:pt>
                <c:pt idx="1">
                  <c:v>Apo B &gt;120 mg/dl</c:v>
                </c:pt>
              </c:strCache>
            </c:strRef>
          </c:cat>
          <c:val>
            <c:numRef>
              <c:f>Sheet1!$B$2:$C$2</c:f>
              <c:numCache>
                <c:formatCode>General</c:formatCode>
                <c:ptCount val="2"/>
                <c:pt idx="0">
                  <c:v>1</c:v>
                </c:pt>
                <c:pt idx="1">
                  <c:v>2</c:v>
                </c:pt>
              </c:numCache>
            </c:numRef>
          </c:val>
        </c:ser>
        <c:ser>
          <c:idx val="1"/>
          <c:order val="1"/>
          <c:tx>
            <c:strRef>
              <c:f>Sheet1!$A$3</c:f>
              <c:strCache>
                <c:ptCount val="1"/>
                <c:pt idx="0">
                  <c:v>&lt;25.64 nm</c:v>
                </c:pt>
              </c:strCache>
            </c:strRef>
          </c:tx>
          <c:spPr>
            <a:solidFill>
              <a:srgbClr val="63AAFE"/>
            </a:solidFill>
            <a:ln w="12825">
              <a:solidFill>
                <a:srgbClr val="000000"/>
              </a:solidFill>
              <a:prstDash val="solid"/>
            </a:ln>
          </c:spPr>
          <c:invertIfNegative val="0"/>
          <c:cat>
            <c:strRef>
              <c:f>Sheet1!$B$1:$C$1</c:f>
              <c:strCache>
                <c:ptCount val="2"/>
                <c:pt idx="0">
                  <c:v>Apo B &lt; 120 mg/dl</c:v>
                </c:pt>
                <c:pt idx="1">
                  <c:v>Apo B &gt;120 mg/dl</c:v>
                </c:pt>
              </c:strCache>
            </c:strRef>
          </c:cat>
          <c:val>
            <c:numRef>
              <c:f>Sheet1!$B$3:$C$3</c:f>
              <c:numCache>
                <c:formatCode>General</c:formatCode>
                <c:ptCount val="2"/>
                <c:pt idx="0">
                  <c:v>1</c:v>
                </c:pt>
                <c:pt idx="1">
                  <c:v>6.2</c:v>
                </c:pt>
              </c:numCache>
            </c:numRef>
          </c:val>
        </c:ser>
        <c:dLbls>
          <c:showLegendKey val="0"/>
          <c:showVal val="0"/>
          <c:showCatName val="0"/>
          <c:showSerName val="0"/>
          <c:showPercent val="0"/>
          <c:showBubbleSize val="0"/>
        </c:dLbls>
        <c:gapWidth val="150"/>
        <c:gapDepth val="0"/>
        <c:shape val="box"/>
        <c:axId val="100058624"/>
        <c:axId val="100060160"/>
        <c:axId val="0"/>
      </c:bar3DChart>
      <c:catAx>
        <c:axId val="100058624"/>
        <c:scaling>
          <c:orientation val="minMax"/>
        </c:scaling>
        <c:delete val="0"/>
        <c:axPos val="b"/>
        <c:numFmt formatCode="General" sourceLinked="1"/>
        <c:majorTickMark val="out"/>
        <c:minorTickMark val="none"/>
        <c:tickLblPos val="low"/>
        <c:spPr>
          <a:ln w="3206">
            <a:solidFill>
              <a:srgbClr val="000000"/>
            </a:solidFill>
            <a:prstDash val="solid"/>
          </a:ln>
        </c:spPr>
        <c:txPr>
          <a:bodyPr rot="0" vert="horz"/>
          <a:lstStyle/>
          <a:p>
            <a:pPr>
              <a:defRPr sz="1363" b="1" i="0" u="none" strike="noStrike" baseline="0">
                <a:solidFill>
                  <a:srgbClr val="DD2D32"/>
                </a:solidFill>
                <a:latin typeface="Times New Roman"/>
                <a:ea typeface="Times New Roman"/>
                <a:cs typeface="Times New Roman"/>
              </a:defRPr>
            </a:pPr>
            <a:endParaRPr lang="en-US"/>
          </a:p>
        </c:txPr>
        <c:crossAx val="100060160"/>
        <c:crosses val="autoZero"/>
        <c:auto val="1"/>
        <c:lblAlgn val="ctr"/>
        <c:lblOffset val="100"/>
        <c:tickLblSkip val="1"/>
        <c:tickMarkSkip val="1"/>
        <c:noMultiLvlLbl val="0"/>
      </c:catAx>
      <c:valAx>
        <c:axId val="100060160"/>
        <c:scaling>
          <c:orientation val="minMax"/>
        </c:scaling>
        <c:delete val="0"/>
        <c:axPos val="l"/>
        <c:majorGridlines>
          <c:spPr>
            <a:ln w="3206">
              <a:solidFill>
                <a:srgbClr val="000000"/>
              </a:solidFill>
              <a:prstDash val="solid"/>
            </a:ln>
          </c:spPr>
        </c:majorGridlines>
        <c:numFmt formatCode="General" sourceLinked="1"/>
        <c:majorTickMark val="out"/>
        <c:minorTickMark val="none"/>
        <c:tickLblPos val="nextTo"/>
        <c:spPr>
          <a:ln w="3206">
            <a:solidFill>
              <a:srgbClr val="000000"/>
            </a:solidFill>
            <a:prstDash val="solid"/>
          </a:ln>
        </c:spPr>
        <c:txPr>
          <a:bodyPr rot="0" vert="horz"/>
          <a:lstStyle/>
          <a:p>
            <a:pPr>
              <a:defRPr sz="1363" b="1" i="0" u="none" strike="noStrike" baseline="0">
                <a:solidFill>
                  <a:srgbClr val="DD2D32"/>
                </a:solidFill>
                <a:latin typeface="Times New Roman"/>
                <a:ea typeface="Times New Roman"/>
                <a:cs typeface="Times New Roman"/>
              </a:defRPr>
            </a:pPr>
            <a:endParaRPr lang="en-US"/>
          </a:p>
        </c:txPr>
        <c:crossAx val="100058624"/>
        <c:crosses val="autoZero"/>
        <c:crossBetween val="between"/>
      </c:valAx>
      <c:spPr>
        <a:noFill/>
        <a:ln w="25649">
          <a:noFill/>
        </a:ln>
      </c:spPr>
    </c:plotArea>
    <c:legend>
      <c:legendPos val="r"/>
      <c:layout>
        <c:manualLayout>
          <c:xMode val="edge"/>
          <c:yMode val="edge"/>
          <c:x val="0.198970074316553"/>
          <c:y val="0.15946012704732199"/>
          <c:w val="0.243445692883895"/>
          <c:h val="0.31970260223048302"/>
        </c:manualLayout>
      </c:layout>
      <c:overlay val="0"/>
      <c:spPr>
        <a:noFill/>
        <a:ln w="3206">
          <a:noFill/>
          <a:prstDash val="solid"/>
        </a:ln>
      </c:spPr>
      <c:txPr>
        <a:bodyPr/>
        <a:lstStyle/>
        <a:p>
          <a:pPr>
            <a:defRPr sz="1949" b="1" i="0" u="none" strike="noStrike" baseline="0">
              <a:solidFill>
                <a:srgbClr val="DD2D32"/>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313"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B6339-D2AD-7C40-A779-D9299964482A}" type="doc">
      <dgm:prSet loTypeId="urn:microsoft.com/office/officeart/2005/8/layout/radial5" loCatId="" qsTypeId="urn:microsoft.com/office/officeart/2005/8/quickstyle/simple3" qsCatId="simple" csTypeId="urn:microsoft.com/office/officeart/2005/8/colors/accent2_3" csCatId="accent2" phldr="1"/>
      <dgm:spPr/>
      <dgm:t>
        <a:bodyPr/>
        <a:lstStyle/>
        <a:p>
          <a:endParaRPr lang="en-US"/>
        </a:p>
      </dgm:t>
    </dgm:pt>
    <dgm:pt modelId="{F5E6E256-5625-D743-AAE1-F43E52A82109}">
      <dgm:prSet phldrT="[Text]"/>
      <dgm:spPr/>
      <dgm:t>
        <a:bodyPr/>
        <a:lstStyle/>
        <a:p>
          <a:r>
            <a:rPr lang="en-US" dirty="0" smtClean="0"/>
            <a:t>Inflammation</a:t>
          </a:r>
          <a:endParaRPr lang="en-US" dirty="0"/>
        </a:p>
      </dgm:t>
    </dgm:pt>
    <dgm:pt modelId="{F57CB0D0-2C31-7E44-B0B7-B6F0D369E572}" type="parTrans" cxnId="{457FE920-BD04-7241-A979-F1E0DB901AA7}">
      <dgm:prSet/>
      <dgm:spPr/>
      <dgm:t>
        <a:bodyPr/>
        <a:lstStyle/>
        <a:p>
          <a:endParaRPr lang="en-US"/>
        </a:p>
      </dgm:t>
    </dgm:pt>
    <dgm:pt modelId="{64BB5421-8498-1540-A3DB-880014E7663F}" type="sibTrans" cxnId="{457FE920-BD04-7241-A979-F1E0DB901AA7}">
      <dgm:prSet/>
      <dgm:spPr/>
      <dgm:t>
        <a:bodyPr/>
        <a:lstStyle/>
        <a:p>
          <a:endParaRPr lang="en-US"/>
        </a:p>
      </dgm:t>
    </dgm:pt>
    <dgm:pt modelId="{28201489-A11F-CD47-945A-3C24C43772C0}">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Cancer</a:t>
          </a:r>
          <a:endParaRPr lang="en-US" dirty="0"/>
        </a:p>
      </dgm:t>
    </dgm:pt>
    <dgm:pt modelId="{A2E36D24-22DC-4546-A852-7EA86F0605A1}" type="parTrans" cxnId="{779B1850-FE94-BE4C-B97E-7FBE59E953CD}">
      <dgm:prSet/>
      <dgm:spPr/>
      <dgm:t>
        <a:bodyPr/>
        <a:lstStyle/>
        <a:p>
          <a:endParaRPr lang="en-US"/>
        </a:p>
      </dgm:t>
    </dgm:pt>
    <dgm:pt modelId="{8877DCF6-DFF5-D246-B04A-59973A8181E9}" type="sibTrans" cxnId="{779B1850-FE94-BE4C-B97E-7FBE59E953CD}">
      <dgm:prSet/>
      <dgm:spPr/>
      <dgm:t>
        <a:bodyPr/>
        <a:lstStyle/>
        <a:p>
          <a:endParaRPr lang="en-US"/>
        </a:p>
      </dgm:t>
    </dgm:pt>
    <dgm:pt modelId="{91FB449D-AA2C-2449-8324-375AF8B8D553}">
      <dgm:prSet phldrT="[Text]" custT="1"/>
      <dgm:spPr>
        <a:solidFill>
          <a:srgbClr val="FF0000"/>
        </a:solidFill>
      </dgm:spPr>
      <dgm:t>
        <a:bodyPr/>
        <a:lstStyle/>
        <a:p>
          <a:r>
            <a:rPr lang="en-US" sz="1000" dirty="0" smtClean="0">
              <a:solidFill>
                <a:srgbClr val="FFFFFF"/>
              </a:solidFill>
            </a:rPr>
            <a:t>Cardiovascular diseases</a:t>
          </a:r>
          <a:endParaRPr lang="en-US" sz="1000" dirty="0">
            <a:solidFill>
              <a:srgbClr val="FFFFFF"/>
            </a:solidFill>
          </a:endParaRPr>
        </a:p>
      </dgm:t>
    </dgm:pt>
    <dgm:pt modelId="{B38A5A5C-C3CC-7442-91AC-9A98AF477B27}" type="parTrans" cxnId="{26F4FFDB-612B-2546-A50E-AAA894B081E9}">
      <dgm:prSet/>
      <dgm:spPr/>
      <dgm:t>
        <a:bodyPr/>
        <a:lstStyle/>
        <a:p>
          <a:endParaRPr lang="en-US"/>
        </a:p>
      </dgm:t>
    </dgm:pt>
    <dgm:pt modelId="{AED9B088-01BA-144B-94A6-B834F10B0BBC}" type="sibTrans" cxnId="{26F4FFDB-612B-2546-A50E-AAA894B081E9}">
      <dgm:prSet/>
      <dgm:spPr/>
      <dgm:t>
        <a:bodyPr/>
        <a:lstStyle/>
        <a:p>
          <a:endParaRPr lang="en-US"/>
        </a:p>
      </dgm:t>
    </dgm:pt>
    <dgm:pt modelId="{C30F606B-044A-1842-9BC0-9F38CEBFAEDE}">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Alzheimer</a:t>
          </a:r>
          <a:endParaRPr lang="en-US" dirty="0"/>
        </a:p>
      </dgm:t>
    </dgm:pt>
    <dgm:pt modelId="{259F8084-BA71-504F-84DF-0942235A9651}" type="parTrans" cxnId="{BC4C32CD-40B6-8F49-8412-0C273B15E7C3}">
      <dgm:prSet/>
      <dgm:spPr/>
      <dgm:t>
        <a:bodyPr/>
        <a:lstStyle/>
        <a:p>
          <a:endParaRPr lang="en-US"/>
        </a:p>
      </dgm:t>
    </dgm:pt>
    <dgm:pt modelId="{7BDA1B9A-9098-FB4D-A17E-C83ABA499D6E}" type="sibTrans" cxnId="{BC4C32CD-40B6-8F49-8412-0C273B15E7C3}">
      <dgm:prSet/>
      <dgm:spPr/>
      <dgm:t>
        <a:bodyPr/>
        <a:lstStyle/>
        <a:p>
          <a:endParaRPr lang="en-US"/>
        </a:p>
      </dgm:t>
    </dgm:pt>
    <dgm:pt modelId="{7614D78F-46AB-2145-B4B0-E201716E2C52}">
      <dgm:prSet phldrT="[Text]" custT="1"/>
      <dgm:spPr>
        <a:solidFill>
          <a:srgbClr val="FF0000"/>
        </a:solidFill>
      </dgm:spPr>
      <dgm:t>
        <a:bodyPr/>
        <a:lstStyle/>
        <a:p>
          <a:r>
            <a:rPr lang="en-US" sz="1200" dirty="0" smtClean="0">
              <a:solidFill>
                <a:srgbClr val="FFFFFF"/>
              </a:solidFill>
            </a:rPr>
            <a:t>Diabetes II</a:t>
          </a:r>
          <a:endParaRPr lang="en-US" sz="1200" dirty="0">
            <a:solidFill>
              <a:srgbClr val="FFFFFF"/>
            </a:solidFill>
          </a:endParaRPr>
        </a:p>
      </dgm:t>
    </dgm:pt>
    <dgm:pt modelId="{3780BB2C-0D96-2D48-B0BC-F37179D32E26}" type="parTrans" cxnId="{15220AEB-67A8-E246-98FA-67D5CC4F0140}">
      <dgm:prSet/>
      <dgm:spPr/>
      <dgm:t>
        <a:bodyPr/>
        <a:lstStyle/>
        <a:p>
          <a:endParaRPr lang="en-US"/>
        </a:p>
      </dgm:t>
    </dgm:pt>
    <dgm:pt modelId="{281F4375-DE04-3049-8193-ECCE67A4A3B6}" type="sibTrans" cxnId="{15220AEB-67A8-E246-98FA-67D5CC4F0140}">
      <dgm:prSet/>
      <dgm:spPr/>
      <dgm:t>
        <a:bodyPr/>
        <a:lstStyle/>
        <a:p>
          <a:endParaRPr lang="en-US"/>
        </a:p>
      </dgm:t>
    </dgm:pt>
    <dgm:pt modelId="{1B51BC2A-14D9-2741-8EA4-97F12B0571D0}">
      <dgm:prSet>
        <dgm:style>
          <a:lnRef idx="1">
            <a:schemeClr val="dk1"/>
          </a:lnRef>
          <a:fillRef idx="2">
            <a:schemeClr val="dk1"/>
          </a:fillRef>
          <a:effectRef idx="1">
            <a:schemeClr val="dk1"/>
          </a:effectRef>
          <a:fontRef idx="minor">
            <a:schemeClr val="dk1"/>
          </a:fontRef>
        </dgm:style>
      </dgm:prSet>
      <dgm:spPr/>
      <dgm:t>
        <a:bodyPr/>
        <a:lstStyle/>
        <a:p>
          <a:r>
            <a:rPr lang="en-US" dirty="0" smtClean="0"/>
            <a:t>Arthritis</a:t>
          </a:r>
          <a:endParaRPr lang="en-US" dirty="0"/>
        </a:p>
      </dgm:t>
    </dgm:pt>
    <dgm:pt modelId="{C59D5C44-7E91-1848-A423-5045F7764890}" type="parTrans" cxnId="{53D90D9E-A4A6-3346-99B3-8E520432354D}">
      <dgm:prSet/>
      <dgm:spPr/>
      <dgm:t>
        <a:bodyPr/>
        <a:lstStyle/>
        <a:p>
          <a:endParaRPr lang="en-US"/>
        </a:p>
      </dgm:t>
    </dgm:pt>
    <dgm:pt modelId="{65E15838-0D28-A442-9AC4-E445BADDD2DD}" type="sibTrans" cxnId="{53D90D9E-A4A6-3346-99B3-8E520432354D}">
      <dgm:prSet/>
      <dgm:spPr/>
      <dgm:t>
        <a:bodyPr/>
        <a:lstStyle/>
        <a:p>
          <a:endParaRPr lang="en-US"/>
        </a:p>
      </dgm:t>
    </dgm:pt>
    <dgm:pt modelId="{B2EFAEF1-C453-1D4C-8683-F9B24AC9DE87}">
      <dgm:prSet>
        <dgm:style>
          <a:lnRef idx="1">
            <a:schemeClr val="dk1"/>
          </a:lnRef>
          <a:fillRef idx="2">
            <a:schemeClr val="dk1"/>
          </a:fillRef>
          <a:effectRef idx="1">
            <a:schemeClr val="dk1"/>
          </a:effectRef>
          <a:fontRef idx="minor">
            <a:schemeClr val="dk1"/>
          </a:fontRef>
        </dgm:style>
      </dgm:prSet>
      <dgm:spPr/>
      <dgm:t>
        <a:bodyPr/>
        <a:lstStyle/>
        <a:p>
          <a:r>
            <a:rPr lang="en-US" dirty="0" smtClean="0"/>
            <a:t>Autoimmune Diseases</a:t>
          </a:r>
          <a:endParaRPr lang="en-US" dirty="0"/>
        </a:p>
      </dgm:t>
    </dgm:pt>
    <dgm:pt modelId="{A349D68E-832D-E545-9447-7F39AE50D5DA}" type="parTrans" cxnId="{0CA4EE9D-E71C-D04D-B42D-142074279D3F}">
      <dgm:prSet/>
      <dgm:spPr/>
      <dgm:t>
        <a:bodyPr/>
        <a:lstStyle/>
        <a:p>
          <a:endParaRPr lang="en-US"/>
        </a:p>
      </dgm:t>
    </dgm:pt>
    <dgm:pt modelId="{3BD664D6-BA6F-C047-B3DE-574AE5C58C26}" type="sibTrans" cxnId="{0CA4EE9D-E71C-D04D-B42D-142074279D3F}">
      <dgm:prSet/>
      <dgm:spPr/>
      <dgm:t>
        <a:bodyPr/>
        <a:lstStyle/>
        <a:p>
          <a:endParaRPr lang="en-US"/>
        </a:p>
      </dgm:t>
    </dgm:pt>
    <dgm:pt modelId="{9B1792E9-5097-F846-837F-7CA02BB93C89}">
      <dgm:prSet>
        <dgm:style>
          <a:lnRef idx="1">
            <a:schemeClr val="dk1"/>
          </a:lnRef>
          <a:fillRef idx="2">
            <a:schemeClr val="dk1"/>
          </a:fillRef>
          <a:effectRef idx="1">
            <a:schemeClr val="dk1"/>
          </a:effectRef>
          <a:fontRef idx="minor">
            <a:schemeClr val="dk1"/>
          </a:fontRef>
        </dgm:style>
      </dgm:prSet>
      <dgm:spPr/>
      <dgm:t>
        <a:bodyPr/>
        <a:lstStyle/>
        <a:p>
          <a:r>
            <a:rPr lang="en-US" dirty="0" smtClean="0"/>
            <a:t>Neurological Diseases</a:t>
          </a:r>
          <a:endParaRPr lang="en-US" dirty="0"/>
        </a:p>
      </dgm:t>
    </dgm:pt>
    <dgm:pt modelId="{AEFC86F3-70FD-714C-BE40-332EE3CF53B1}" type="parTrans" cxnId="{D3966B5C-46BD-D74A-913C-60DB4EC9B105}">
      <dgm:prSet/>
      <dgm:spPr/>
      <dgm:t>
        <a:bodyPr/>
        <a:lstStyle/>
        <a:p>
          <a:endParaRPr lang="en-US"/>
        </a:p>
      </dgm:t>
    </dgm:pt>
    <dgm:pt modelId="{4BEEACD1-BD4C-734B-A905-ADCD13CFC40A}" type="sibTrans" cxnId="{D3966B5C-46BD-D74A-913C-60DB4EC9B105}">
      <dgm:prSet/>
      <dgm:spPr/>
      <dgm:t>
        <a:bodyPr/>
        <a:lstStyle/>
        <a:p>
          <a:endParaRPr lang="en-US"/>
        </a:p>
      </dgm:t>
    </dgm:pt>
    <dgm:pt modelId="{5F06C112-D3B6-F143-9EE3-193E42DBE5C3}">
      <dgm:prSet>
        <dgm:style>
          <a:lnRef idx="1">
            <a:schemeClr val="dk1"/>
          </a:lnRef>
          <a:fillRef idx="2">
            <a:schemeClr val="dk1"/>
          </a:fillRef>
          <a:effectRef idx="1">
            <a:schemeClr val="dk1"/>
          </a:effectRef>
          <a:fontRef idx="minor">
            <a:schemeClr val="dk1"/>
          </a:fontRef>
        </dgm:style>
      </dgm:prSet>
      <dgm:spPr/>
      <dgm:t>
        <a:bodyPr/>
        <a:lstStyle/>
        <a:p>
          <a:r>
            <a:rPr lang="en-US" dirty="0" smtClean="0"/>
            <a:t>Pulmonary Diseases</a:t>
          </a:r>
          <a:endParaRPr lang="en-US" dirty="0"/>
        </a:p>
      </dgm:t>
    </dgm:pt>
    <dgm:pt modelId="{E47AB21B-06AF-934E-94C9-2CF178EC8675}" type="parTrans" cxnId="{94385F45-D5EC-9A43-9F55-15F0DCB75CCA}">
      <dgm:prSet/>
      <dgm:spPr/>
      <dgm:t>
        <a:bodyPr/>
        <a:lstStyle/>
        <a:p>
          <a:endParaRPr lang="en-US"/>
        </a:p>
      </dgm:t>
    </dgm:pt>
    <dgm:pt modelId="{CC77EA0F-2700-9245-887E-9A17410DFD04}" type="sibTrans" cxnId="{94385F45-D5EC-9A43-9F55-15F0DCB75CCA}">
      <dgm:prSet/>
      <dgm:spPr/>
      <dgm:t>
        <a:bodyPr/>
        <a:lstStyle/>
        <a:p>
          <a:endParaRPr lang="en-US"/>
        </a:p>
      </dgm:t>
    </dgm:pt>
    <dgm:pt modelId="{07A7E1C0-9343-F945-B38E-29CD34035FBD}" type="pres">
      <dgm:prSet presAssocID="{5AEB6339-D2AD-7C40-A779-D9299964482A}" presName="Name0" presStyleCnt="0">
        <dgm:presLayoutVars>
          <dgm:chMax val="1"/>
          <dgm:dir/>
          <dgm:animLvl val="ctr"/>
          <dgm:resizeHandles val="exact"/>
        </dgm:presLayoutVars>
      </dgm:prSet>
      <dgm:spPr/>
      <dgm:t>
        <a:bodyPr/>
        <a:lstStyle/>
        <a:p>
          <a:endParaRPr lang="en-US"/>
        </a:p>
      </dgm:t>
    </dgm:pt>
    <dgm:pt modelId="{00131F51-ADDD-6740-8544-B75A00CC7022}" type="pres">
      <dgm:prSet presAssocID="{F5E6E256-5625-D743-AAE1-F43E52A82109}" presName="centerShape" presStyleLbl="node0" presStyleIdx="0" presStyleCnt="1"/>
      <dgm:spPr/>
      <dgm:t>
        <a:bodyPr/>
        <a:lstStyle/>
        <a:p>
          <a:endParaRPr lang="en-US"/>
        </a:p>
      </dgm:t>
    </dgm:pt>
    <dgm:pt modelId="{1154493C-4D17-494D-B9E7-A305735BE387}" type="pres">
      <dgm:prSet presAssocID="{A2E36D24-22DC-4546-A852-7EA86F0605A1}" presName="parTrans" presStyleLbl="sibTrans2D1" presStyleIdx="0" presStyleCnt="8"/>
      <dgm:spPr/>
      <dgm:t>
        <a:bodyPr/>
        <a:lstStyle/>
        <a:p>
          <a:endParaRPr lang="en-US"/>
        </a:p>
      </dgm:t>
    </dgm:pt>
    <dgm:pt modelId="{F39E6693-7BCB-9C44-8F3A-24B94B15E5FF}" type="pres">
      <dgm:prSet presAssocID="{A2E36D24-22DC-4546-A852-7EA86F0605A1}" presName="connectorText" presStyleLbl="sibTrans2D1" presStyleIdx="0" presStyleCnt="8"/>
      <dgm:spPr/>
      <dgm:t>
        <a:bodyPr/>
        <a:lstStyle/>
        <a:p>
          <a:endParaRPr lang="en-US"/>
        </a:p>
      </dgm:t>
    </dgm:pt>
    <dgm:pt modelId="{49A5D53D-4A3B-F945-A824-8D6C02DD3AEF}" type="pres">
      <dgm:prSet presAssocID="{28201489-A11F-CD47-945A-3C24C43772C0}" presName="node" presStyleLbl="node1" presStyleIdx="0" presStyleCnt="8">
        <dgm:presLayoutVars>
          <dgm:bulletEnabled val="1"/>
        </dgm:presLayoutVars>
      </dgm:prSet>
      <dgm:spPr/>
      <dgm:t>
        <a:bodyPr/>
        <a:lstStyle/>
        <a:p>
          <a:endParaRPr lang="en-US"/>
        </a:p>
      </dgm:t>
    </dgm:pt>
    <dgm:pt modelId="{F613F15E-304A-094B-B0F9-9749FFEF5B15}" type="pres">
      <dgm:prSet presAssocID="{B38A5A5C-C3CC-7442-91AC-9A98AF477B27}" presName="parTrans" presStyleLbl="sibTrans2D1" presStyleIdx="1" presStyleCnt="8"/>
      <dgm:spPr/>
      <dgm:t>
        <a:bodyPr/>
        <a:lstStyle/>
        <a:p>
          <a:endParaRPr lang="en-US"/>
        </a:p>
      </dgm:t>
    </dgm:pt>
    <dgm:pt modelId="{68DBE3AA-6C49-0047-ACA8-6AC8DBB53FBD}" type="pres">
      <dgm:prSet presAssocID="{B38A5A5C-C3CC-7442-91AC-9A98AF477B27}" presName="connectorText" presStyleLbl="sibTrans2D1" presStyleIdx="1" presStyleCnt="8"/>
      <dgm:spPr/>
      <dgm:t>
        <a:bodyPr/>
        <a:lstStyle/>
        <a:p>
          <a:endParaRPr lang="en-US"/>
        </a:p>
      </dgm:t>
    </dgm:pt>
    <dgm:pt modelId="{A9E2C6F3-4536-364F-A21D-2DDEF50692E5}" type="pres">
      <dgm:prSet presAssocID="{91FB449D-AA2C-2449-8324-375AF8B8D553}" presName="node" presStyleLbl="node1" presStyleIdx="1" presStyleCnt="8">
        <dgm:presLayoutVars>
          <dgm:bulletEnabled val="1"/>
        </dgm:presLayoutVars>
      </dgm:prSet>
      <dgm:spPr/>
      <dgm:t>
        <a:bodyPr/>
        <a:lstStyle/>
        <a:p>
          <a:endParaRPr lang="en-US"/>
        </a:p>
      </dgm:t>
    </dgm:pt>
    <dgm:pt modelId="{10C87543-ABF4-A74B-B2A1-709B604DA3C0}" type="pres">
      <dgm:prSet presAssocID="{259F8084-BA71-504F-84DF-0942235A9651}" presName="parTrans" presStyleLbl="sibTrans2D1" presStyleIdx="2" presStyleCnt="8"/>
      <dgm:spPr/>
      <dgm:t>
        <a:bodyPr/>
        <a:lstStyle/>
        <a:p>
          <a:endParaRPr lang="en-US"/>
        </a:p>
      </dgm:t>
    </dgm:pt>
    <dgm:pt modelId="{792971E6-8DD0-424E-9A54-A398FAAEBBE5}" type="pres">
      <dgm:prSet presAssocID="{259F8084-BA71-504F-84DF-0942235A9651}" presName="connectorText" presStyleLbl="sibTrans2D1" presStyleIdx="2" presStyleCnt="8"/>
      <dgm:spPr/>
      <dgm:t>
        <a:bodyPr/>
        <a:lstStyle/>
        <a:p>
          <a:endParaRPr lang="en-US"/>
        </a:p>
      </dgm:t>
    </dgm:pt>
    <dgm:pt modelId="{ACA2246C-76E1-604E-984C-2B9675DDC40A}" type="pres">
      <dgm:prSet presAssocID="{C30F606B-044A-1842-9BC0-9F38CEBFAEDE}" presName="node" presStyleLbl="node1" presStyleIdx="2" presStyleCnt="8">
        <dgm:presLayoutVars>
          <dgm:bulletEnabled val="1"/>
        </dgm:presLayoutVars>
      </dgm:prSet>
      <dgm:spPr/>
      <dgm:t>
        <a:bodyPr/>
        <a:lstStyle/>
        <a:p>
          <a:endParaRPr lang="en-US"/>
        </a:p>
      </dgm:t>
    </dgm:pt>
    <dgm:pt modelId="{E60D6DB0-980B-4543-8FFA-087C3CAF5D47}" type="pres">
      <dgm:prSet presAssocID="{3780BB2C-0D96-2D48-B0BC-F37179D32E26}" presName="parTrans" presStyleLbl="sibTrans2D1" presStyleIdx="3" presStyleCnt="8"/>
      <dgm:spPr/>
      <dgm:t>
        <a:bodyPr/>
        <a:lstStyle/>
        <a:p>
          <a:endParaRPr lang="en-US"/>
        </a:p>
      </dgm:t>
    </dgm:pt>
    <dgm:pt modelId="{7966733F-6EEB-A74D-A990-B32AC6C9CF0A}" type="pres">
      <dgm:prSet presAssocID="{3780BB2C-0D96-2D48-B0BC-F37179D32E26}" presName="connectorText" presStyleLbl="sibTrans2D1" presStyleIdx="3" presStyleCnt="8"/>
      <dgm:spPr/>
      <dgm:t>
        <a:bodyPr/>
        <a:lstStyle/>
        <a:p>
          <a:endParaRPr lang="en-US"/>
        </a:p>
      </dgm:t>
    </dgm:pt>
    <dgm:pt modelId="{E54C5A44-0F72-1B45-ABB6-626E9BA7F6C6}" type="pres">
      <dgm:prSet presAssocID="{7614D78F-46AB-2145-B4B0-E201716E2C52}" presName="node" presStyleLbl="node1" presStyleIdx="3" presStyleCnt="8">
        <dgm:presLayoutVars>
          <dgm:bulletEnabled val="1"/>
        </dgm:presLayoutVars>
      </dgm:prSet>
      <dgm:spPr/>
      <dgm:t>
        <a:bodyPr/>
        <a:lstStyle/>
        <a:p>
          <a:endParaRPr lang="en-US"/>
        </a:p>
      </dgm:t>
    </dgm:pt>
    <dgm:pt modelId="{0401FD68-AA89-AB44-9A9B-1AB4DF5C486E}" type="pres">
      <dgm:prSet presAssocID="{C59D5C44-7E91-1848-A423-5045F7764890}" presName="parTrans" presStyleLbl="sibTrans2D1" presStyleIdx="4" presStyleCnt="8"/>
      <dgm:spPr/>
      <dgm:t>
        <a:bodyPr/>
        <a:lstStyle/>
        <a:p>
          <a:endParaRPr lang="en-US"/>
        </a:p>
      </dgm:t>
    </dgm:pt>
    <dgm:pt modelId="{54109999-C63E-AF4B-90B1-E4A006EDA2DD}" type="pres">
      <dgm:prSet presAssocID="{C59D5C44-7E91-1848-A423-5045F7764890}" presName="connectorText" presStyleLbl="sibTrans2D1" presStyleIdx="4" presStyleCnt="8"/>
      <dgm:spPr/>
      <dgm:t>
        <a:bodyPr/>
        <a:lstStyle/>
        <a:p>
          <a:endParaRPr lang="en-US"/>
        </a:p>
      </dgm:t>
    </dgm:pt>
    <dgm:pt modelId="{9736B757-24A6-AE40-910A-E2193E373BD2}" type="pres">
      <dgm:prSet presAssocID="{1B51BC2A-14D9-2741-8EA4-97F12B0571D0}" presName="node" presStyleLbl="node1" presStyleIdx="4" presStyleCnt="8">
        <dgm:presLayoutVars>
          <dgm:bulletEnabled val="1"/>
        </dgm:presLayoutVars>
      </dgm:prSet>
      <dgm:spPr/>
      <dgm:t>
        <a:bodyPr/>
        <a:lstStyle/>
        <a:p>
          <a:endParaRPr lang="en-US"/>
        </a:p>
      </dgm:t>
    </dgm:pt>
    <dgm:pt modelId="{FF2B3FB5-155E-4343-B50C-6725177CFAB3}" type="pres">
      <dgm:prSet presAssocID="{A349D68E-832D-E545-9447-7F39AE50D5DA}" presName="parTrans" presStyleLbl="sibTrans2D1" presStyleIdx="5" presStyleCnt="8"/>
      <dgm:spPr/>
      <dgm:t>
        <a:bodyPr/>
        <a:lstStyle/>
        <a:p>
          <a:endParaRPr lang="en-US"/>
        </a:p>
      </dgm:t>
    </dgm:pt>
    <dgm:pt modelId="{63229C34-D549-3E4F-B1AA-F8B313B8D66C}" type="pres">
      <dgm:prSet presAssocID="{A349D68E-832D-E545-9447-7F39AE50D5DA}" presName="connectorText" presStyleLbl="sibTrans2D1" presStyleIdx="5" presStyleCnt="8"/>
      <dgm:spPr/>
      <dgm:t>
        <a:bodyPr/>
        <a:lstStyle/>
        <a:p>
          <a:endParaRPr lang="en-US"/>
        </a:p>
      </dgm:t>
    </dgm:pt>
    <dgm:pt modelId="{DD6085CD-BABD-1445-8B03-90BF7B2A0295}" type="pres">
      <dgm:prSet presAssocID="{B2EFAEF1-C453-1D4C-8683-F9B24AC9DE87}" presName="node" presStyleLbl="node1" presStyleIdx="5" presStyleCnt="8">
        <dgm:presLayoutVars>
          <dgm:bulletEnabled val="1"/>
        </dgm:presLayoutVars>
      </dgm:prSet>
      <dgm:spPr/>
      <dgm:t>
        <a:bodyPr/>
        <a:lstStyle/>
        <a:p>
          <a:endParaRPr lang="en-US"/>
        </a:p>
      </dgm:t>
    </dgm:pt>
    <dgm:pt modelId="{722C2460-59A7-DF4C-A1E9-37C1E7352419}" type="pres">
      <dgm:prSet presAssocID="{AEFC86F3-70FD-714C-BE40-332EE3CF53B1}" presName="parTrans" presStyleLbl="sibTrans2D1" presStyleIdx="6" presStyleCnt="8"/>
      <dgm:spPr/>
      <dgm:t>
        <a:bodyPr/>
        <a:lstStyle/>
        <a:p>
          <a:endParaRPr lang="en-US"/>
        </a:p>
      </dgm:t>
    </dgm:pt>
    <dgm:pt modelId="{BA97C6E6-3D4A-744D-8A37-02257E13B273}" type="pres">
      <dgm:prSet presAssocID="{AEFC86F3-70FD-714C-BE40-332EE3CF53B1}" presName="connectorText" presStyleLbl="sibTrans2D1" presStyleIdx="6" presStyleCnt="8"/>
      <dgm:spPr/>
      <dgm:t>
        <a:bodyPr/>
        <a:lstStyle/>
        <a:p>
          <a:endParaRPr lang="en-US"/>
        </a:p>
      </dgm:t>
    </dgm:pt>
    <dgm:pt modelId="{CE4749C5-1A62-F045-A411-72620C9BC424}" type="pres">
      <dgm:prSet presAssocID="{9B1792E9-5097-F846-837F-7CA02BB93C89}" presName="node" presStyleLbl="node1" presStyleIdx="6" presStyleCnt="8">
        <dgm:presLayoutVars>
          <dgm:bulletEnabled val="1"/>
        </dgm:presLayoutVars>
      </dgm:prSet>
      <dgm:spPr/>
      <dgm:t>
        <a:bodyPr/>
        <a:lstStyle/>
        <a:p>
          <a:endParaRPr lang="en-US"/>
        </a:p>
      </dgm:t>
    </dgm:pt>
    <dgm:pt modelId="{15300F50-DE30-B04E-ACCE-62473E6A07D7}" type="pres">
      <dgm:prSet presAssocID="{E47AB21B-06AF-934E-94C9-2CF178EC8675}" presName="parTrans" presStyleLbl="sibTrans2D1" presStyleIdx="7" presStyleCnt="8"/>
      <dgm:spPr/>
      <dgm:t>
        <a:bodyPr/>
        <a:lstStyle/>
        <a:p>
          <a:endParaRPr lang="en-US"/>
        </a:p>
      </dgm:t>
    </dgm:pt>
    <dgm:pt modelId="{ED0E8A63-4342-CD42-B90B-ACAAF71D3587}" type="pres">
      <dgm:prSet presAssocID="{E47AB21B-06AF-934E-94C9-2CF178EC8675}" presName="connectorText" presStyleLbl="sibTrans2D1" presStyleIdx="7" presStyleCnt="8"/>
      <dgm:spPr/>
      <dgm:t>
        <a:bodyPr/>
        <a:lstStyle/>
        <a:p>
          <a:endParaRPr lang="en-US"/>
        </a:p>
      </dgm:t>
    </dgm:pt>
    <dgm:pt modelId="{A1E67167-AA25-4B4A-B485-7F17E8C62803}" type="pres">
      <dgm:prSet presAssocID="{5F06C112-D3B6-F143-9EE3-193E42DBE5C3}" presName="node" presStyleLbl="node1" presStyleIdx="7" presStyleCnt="8">
        <dgm:presLayoutVars>
          <dgm:bulletEnabled val="1"/>
        </dgm:presLayoutVars>
      </dgm:prSet>
      <dgm:spPr/>
      <dgm:t>
        <a:bodyPr/>
        <a:lstStyle/>
        <a:p>
          <a:endParaRPr lang="en-US"/>
        </a:p>
      </dgm:t>
    </dgm:pt>
  </dgm:ptLst>
  <dgm:cxnLst>
    <dgm:cxn modelId="{94385F45-D5EC-9A43-9F55-15F0DCB75CCA}" srcId="{F5E6E256-5625-D743-AAE1-F43E52A82109}" destId="{5F06C112-D3B6-F143-9EE3-193E42DBE5C3}" srcOrd="7" destOrd="0" parTransId="{E47AB21B-06AF-934E-94C9-2CF178EC8675}" sibTransId="{CC77EA0F-2700-9245-887E-9A17410DFD04}"/>
    <dgm:cxn modelId="{9E0D4D39-C56C-8A4F-A787-B394101FEE85}" type="presOf" srcId="{A349D68E-832D-E545-9447-7F39AE50D5DA}" destId="{FF2B3FB5-155E-4343-B50C-6725177CFAB3}" srcOrd="0" destOrd="0" presId="urn:microsoft.com/office/officeart/2005/8/layout/radial5"/>
    <dgm:cxn modelId="{EA879B98-387A-EF43-BB85-6CA47E48CCC1}" type="presOf" srcId="{E47AB21B-06AF-934E-94C9-2CF178EC8675}" destId="{15300F50-DE30-B04E-ACCE-62473E6A07D7}" srcOrd="0" destOrd="0" presId="urn:microsoft.com/office/officeart/2005/8/layout/radial5"/>
    <dgm:cxn modelId="{53D90D9E-A4A6-3346-99B3-8E520432354D}" srcId="{F5E6E256-5625-D743-AAE1-F43E52A82109}" destId="{1B51BC2A-14D9-2741-8EA4-97F12B0571D0}" srcOrd="4" destOrd="0" parTransId="{C59D5C44-7E91-1848-A423-5045F7764890}" sibTransId="{65E15838-0D28-A442-9AC4-E445BADDD2DD}"/>
    <dgm:cxn modelId="{DC6540A1-894D-6C40-B73E-138281E720CB}" type="presOf" srcId="{A349D68E-832D-E545-9447-7F39AE50D5DA}" destId="{63229C34-D549-3E4F-B1AA-F8B313B8D66C}" srcOrd="1" destOrd="0" presId="urn:microsoft.com/office/officeart/2005/8/layout/radial5"/>
    <dgm:cxn modelId="{D067F7B8-9A5E-3B48-A9B2-CDBF5ADF4847}" type="presOf" srcId="{1B51BC2A-14D9-2741-8EA4-97F12B0571D0}" destId="{9736B757-24A6-AE40-910A-E2193E373BD2}" srcOrd="0" destOrd="0" presId="urn:microsoft.com/office/officeart/2005/8/layout/radial5"/>
    <dgm:cxn modelId="{15220AEB-67A8-E246-98FA-67D5CC4F0140}" srcId="{F5E6E256-5625-D743-AAE1-F43E52A82109}" destId="{7614D78F-46AB-2145-B4B0-E201716E2C52}" srcOrd="3" destOrd="0" parTransId="{3780BB2C-0D96-2D48-B0BC-F37179D32E26}" sibTransId="{281F4375-DE04-3049-8193-ECCE67A4A3B6}"/>
    <dgm:cxn modelId="{D8A54F8A-EC5F-E44F-8220-7B279888FBC4}" type="presOf" srcId="{B38A5A5C-C3CC-7442-91AC-9A98AF477B27}" destId="{F613F15E-304A-094B-B0F9-9749FFEF5B15}" srcOrd="0" destOrd="0" presId="urn:microsoft.com/office/officeart/2005/8/layout/radial5"/>
    <dgm:cxn modelId="{41A3BBD5-FCEF-2641-84D2-85F2A32BEA59}" type="presOf" srcId="{C30F606B-044A-1842-9BC0-9F38CEBFAEDE}" destId="{ACA2246C-76E1-604E-984C-2B9675DDC40A}" srcOrd="0" destOrd="0" presId="urn:microsoft.com/office/officeart/2005/8/layout/radial5"/>
    <dgm:cxn modelId="{26F4FFDB-612B-2546-A50E-AAA894B081E9}" srcId="{F5E6E256-5625-D743-AAE1-F43E52A82109}" destId="{91FB449D-AA2C-2449-8324-375AF8B8D553}" srcOrd="1" destOrd="0" parTransId="{B38A5A5C-C3CC-7442-91AC-9A98AF477B27}" sibTransId="{AED9B088-01BA-144B-94A6-B834F10B0BBC}"/>
    <dgm:cxn modelId="{71618ED7-E977-9A45-BD31-745E12BCF8D1}" type="presOf" srcId="{E47AB21B-06AF-934E-94C9-2CF178EC8675}" destId="{ED0E8A63-4342-CD42-B90B-ACAAF71D3587}" srcOrd="1" destOrd="0" presId="urn:microsoft.com/office/officeart/2005/8/layout/radial5"/>
    <dgm:cxn modelId="{9ABE2512-D553-F04E-95AF-04C1E4C1F541}" type="presOf" srcId="{3780BB2C-0D96-2D48-B0BC-F37179D32E26}" destId="{7966733F-6EEB-A74D-A990-B32AC6C9CF0A}" srcOrd="1" destOrd="0" presId="urn:microsoft.com/office/officeart/2005/8/layout/radial5"/>
    <dgm:cxn modelId="{6A217FCC-12D5-EF42-B23D-BA3688D773E5}" type="presOf" srcId="{91FB449D-AA2C-2449-8324-375AF8B8D553}" destId="{A9E2C6F3-4536-364F-A21D-2DDEF50692E5}" srcOrd="0" destOrd="0" presId="urn:microsoft.com/office/officeart/2005/8/layout/radial5"/>
    <dgm:cxn modelId="{ACACAC3C-B115-6448-B08B-DA1BB0B5A224}" type="presOf" srcId="{C59D5C44-7E91-1848-A423-5045F7764890}" destId="{54109999-C63E-AF4B-90B1-E4A006EDA2DD}" srcOrd="1" destOrd="0" presId="urn:microsoft.com/office/officeart/2005/8/layout/radial5"/>
    <dgm:cxn modelId="{8F1D5729-6AB2-8A49-9837-4ED484156B6A}" type="presOf" srcId="{5AEB6339-D2AD-7C40-A779-D9299964482A}" destId="{07A7E1C0-9343-F945-B38E-29CD34035FBD}" srcOrd="0" destOrd="0" presId="urn:microsoft.com/office/officeart/2005/8/layout/radial5"/>
    <dgm:cxn modelId="{779B1850-FE94-BE4C-B97E-7FBE59E953CD}" srcId="{F5E6E256-5625-D743-AAE1-F43E52A82109}" destId="{28201489-A11F-CD47-945A-3C24C43772C0}" srcOrd="0" destOrd="0" parTransId="{A2E36D24-22DC-4546-A852-7EA86F0605A1}" sibTransId="{8877DCF6-DFF5-D246-B04A-59973A8181E9}"/>
    <dgm:cxn modelId="{D173594A-98B1-074D-8D4A-A604E137C5DC}" type="presOf" srcId="{9B1792E9-5097-F846-837F-7CA02BB93C89}" destId="{CE4749C5-1A62-F045-A411-72620C9BC424}" srcOrd="0" destOrd="0" presId="urn:microsoft.com/office/officeart/2005/8/layout/radial5"/>
    <dgm:cxn modelId="{0CA4EE9D-E71C-D04D-B42D-142074279D3F}" srcId="{F5E6E256-5625-D743-AAE1-F43E52A82109}" destId="{B2EFAEF1-C453-1D4C-8683-F9B24AC9DE87}" srcOrd="5" destOrd="0" parTransId="{A349D68E-832D-E545-9447-7F39AE50D5DA}" sibTransId="{3BD664D6-BA6F-C047-B3DE-574AE5C58C26}"/>
    <dgm:cxn modelId="{D3966B5C-46BD-D74A-913C-60DB4EC9B105}" srcId="{F5E6E256-5625-D743-AAE1-F43E52A82109}" destId="{9B1792E9-5097-F846-837F-7CA02BB93C89}" srcOrd="6" destOrd="0" parTransId="{AEFC86F3-70FD-714C-BE40-332EE3CF53B1}" sibTransId="{4BEEACD1-BD4C-734B-A905-ADCD13CFC40A}"/>
    <dgm:cxn modelId="{9662968F-EA18-DD49-B8A8-13CDA47E5C2C}" type="presOf" srcId="{C59D5C44-7E91-1848-A423-5045F7764890}" destId="{0401FD68-AA89-AB44-9A9B-1AB4DF5C486E}" srcOrd="0" destOrd="0" presId="urn:microsoft.com/office/officeart/2005/8/layout/radial5"/>
    <dgm:cxn modelId="{B926CDA3-3EB1-2444-97F0-B62D43F5153E}" type="presOf" srcId="{28201489-A11F-CD47-945A-3C24C43772C0}" destId="{49A5D53D-4A3B-F945-A824-8D6C02DD3AEF}" srcOrd="0" destOrd="0" presId="urn:microsoft.com/office/officeart/2005/8/layout/radial5"/>
    <dgm:cxn modelId="{B621D3C9-972D-0A40-9D9B-7B5014039842}" type="presOf" srcId="{A2E36D24-22DC-4546-A852-7EA86F0605A1}" destId="{1154493C-4D17-494D-B9E7-A305735BE387}" srcOrd="0" destOrd="0" presId="urn:microsoft.com/office/officeart/2005/8/layout/radial5"/>
    <dgm:cxn modelId="{867B77DB-0FF0-FE46-8F8E-ACC4E8870842}" type="presOf" srcId="{B2EFAEF1-C453-1D4C-8683-F9B24AC9DE87}" destId="{DD6085CD-BABD-1445-8B03-90BF7B2A0295}" srcOrd="0" destOrd="0" presId="urn:microsoft.com/office/officeart/2005/8/layout/radial5"/>
    <dgm:cxn modelId="{6B36A2CC-EBA1-5940-9519-073F68833735}" type="presOf" srcId="{B38A5A5C-C3CC-7442-91AC-9A98AF477B27}" destId="{68DBE3AA-6C49-0047-ACA8-6AC8DBB53FBD}" srcOrd="1" destOrd="0" presId="urn:microsoft.com/office/officeart/2005/8/layout/radial5"/>
    <dgm:cxn modelId="{90861512-0903-BA4E-A222-700A983BC5E6}" type="presOf" srcId="{259F8084-BA71-504F-84DF-0942235A9651}" destId="{10C87543-ABF4-A74B-B2A1-709B604DA3C0}" srcOrd="0" destOrd="0" presId="urn:microsoft.com/office/officeart/2005/8/layout/radial5"/>
    <dgm:cxn modelId="{233D38BB-36B0-4A41-9B94-5BFC270A6268}" type="presOf" srcId="{AEFC86F3-70FD-714C-BE40-332EE3CF53B1}" destId="{BA97C6E6-3D4A-744D-8A37-02257E13B273}" srcOrd="1" destOrd="0" presId="urn:microsoft.com/office/officeart/2005/8/layout/radial5"/>
    <dgm:cxn modelId="{BC4C32CD-40B6-8F49-8412-0C273B15E7C3}" srcId="{F5E6E256-5625-D743-AAE1-F43E52A82109}" destId="{C30F606B-044A-1842-9BC0-9F38CEBFAEDE}" srcOrd="2" destOrd="0" parTransId="{259F8084-BA71-504F-84DF-0942235A9651}" sibTransId="{7BDA1B9A-9098-FB4D-A17E-C83ABA499D6E}"/>
    <dgm:cxn modelId="{CE944EA7-31B1-6348-A40B-18CD0EBD39BA}" type="presOf" srcId="{7614D78F-46AB-2145-B4B0-E201716E2C52}" destId="{E54C5A44-0F72-1B45-ABB6-626E9BA7F6C6}" srcOrd="0" destOrd="0" presId="urn:microsoft.com/office/officeart/2005/8/layout/radial5"/>
    <dgm:cxn modelId="{6B70D127-EBF6-7D4A-B76E-F879B0600B79}" type="presOf" srcId="{5F06C112-D3B6-F143-9EE3-193E42DBE5C3}" destId="{A1E67167-AA25-4B4A-B485-7F17E8C62803}" srcOrd="0" destOrd="0" presId="urn:microsoft.com/office/officeart/2005/8/layout/radial5"/>
    <dgm:cxn modelId="{457FE920-BD04-7241-A979-F1E0DB901AA7}" srcId="{5AEB6339-D2AD-7C40-A779-D9299964482A}" destId="{F5E6E256-5625-D743-AAE1-F43E52A82109}" srcOrd="0" destOrd="0" parTransId="{F57CB0D0-2C31-7E44-B0B7-B6F0D369E572}" sibTransId="{64BB5421-8498-1540-A3DB-880014E7663F}"/>
    <dgm:cxn modelId="{5856C893-7A05-9E4A-9DD1-5EA6211FC25C}" type="presOf" srcId="{3780BB2C-0D96-2D48-B0BC-F37179D32E26}" destId="{E60D6DB0-980B-4543-8FFA-087C3CAF5D47}" srcOrd="0" destOrd="0" presId="urn:microsoft.com/office/officeart/2005/8/layout/radial5"/>
    <dgm:cxn modelId="{61D8FFCF-AA84-D142-9328-B77CA9BF117F}" type="presOf" srcId="{F5E6E256-5625-D743-AAE1-F43E52A82109}" destId="{00131F51-ADDD-6740-8544-B75A00CC7022}" srcOrd="0" destOrd="0" presId="urn:microsoft.com/office/officeart/2005/8/layout/radial5"/>
    <dgm:cxn modelId="{0A87D1EA-055E-8F44-931F-0D2A07C5C97F}" type="presOf" srcId="{259F8084-BA71-504F-84DF-0942235A9651}" destId="{792971E6-8DD0-424E-9A54-A398FAAEBBE5}" srcOrd="1" destOrd="0" presId="urn:microsoft.com/office/officeart/2005/8/layout/radial5"/>
    <dgm:cxn modelId="{8A9D902A-45C2-8A42-B594-2CE1903CDC77}" type="presOf" srcId="{AEFC86F3-70FD-714C-BE40-332EE3CF53B1}" destId="{722C2460-59A7-DF4C-A1E9-37C1E7352419}" srcOrd="0" destOrd="0" presId="urn:microsoft.com/office/officeart/2005/8/layout/radial5"/>
    <dgm:cxn modelId="{6D829535-D057-F54E-A6AA-AF12E19443DA}" type="presOf" srcId="{A2E36D24-22DC-4546-A852-7EA86F0605A1}" destId="{F39E6693-7BCB-9C44-8F3A-24B94B15E5FF}" srcOrd="1" destOrd="0" presId="urn:microsoft.com/office/officeart/2005/8/layout/radial5"/>
    <dgm:cxn modelId="{3C4F34DD-5AF6-6447-9C77-62AE48A6BF2E}" type="presParOf" srcId="{07A7E1C0-9343-F945-B38E-29CD34035FBD}" destId="{00131F51-ADDD-6740-8544-B75A00CC7022}" srcOrd="0" destOrd="0" presId="urn:microsoft.com/office/officeart/2005/8/layout/radial5"/>
    <dgm:cxn modelId="{19641D8A-0F92-1646-9348-82B1E0EA0F30}" type="presParOf" srcId="{07A7E1C0-9343-F945-B38E-29CD34035FBD}" destId="{1154493C-4D17-494D-B9E7-A305735BE387}" srcOrd="1" destOrd="0" presId="urn:microsoft.com/office/officeart/2005/8/layout/radial5"/>
    <dgm:cxn modelId="{80742B20-C06A-8C4C-BE8A-7BD87C6A1929}" type="presParOf" srcId="{1154493C-4D17-494D-B9E7-A305735BE387}" destId="{F39E6693-7BCB-9C44-8F3A-24B94B15E5FF}" srcOrd="0" destOrd="0" presId="urn:microsoft.com/office/officeart/2005/8/layout/radial5"/>
    <dgm:cxn modelId="{ABDBBA18-A5DB-EE41-8D70-369B1C4E481C}" type="presParOf" srcId="{07A7E1C0-9343-F945-B38E-29CD34035FBD}" destId="{49A5D53D-4A3B-F945-A824-8D6C02DD3AEF}" srcOrd="2" destOrd="0" presId="urn:microsoft.com/office/officeart/2005/8/layout/radial5"/>
    <dgm:cxn modelId="{F5B56BE3-8675-D544-9CD7-4999D39A27FC}" type="presParOf" srcId="{07A7E1C0-9343-F945-B38E-29CD34035FBD}" destId="{F613F15E-304A-094B-B0F9-9749FFEF5B15}" srcOrd="3" destOrd="0" presId="urn:microsoft.com/office/officeart/2005/8/layout/radial5"/>
    <dgm:cxn modelId="{70C3BA78-FF2A-F046-A2E4-D1EBC1952A60}" type="presParOf" srcId="{F613F15E-304A-094B-B0F9-9749FFEF5B15}" destId="{68DBE3AA-6C49-0047-ACA8-6AC8DBB53FBD}" srcOrd="0" destOrd="0" presId="urn:microsoft.com/office/officeart/2005/8/layout/radial5"/>
    <dgm:cxn modelId="{2983D69B-EFFE-4E44-8B91-C5395ACFD069}" type="presParOf" srcId="{07A7E1C0-9343-F945-B38E-29CD34035FBD}" destId="{A9E2C6F3-4536-364F-A21D-2DDEF50692E5}" srcOrd="4" destOrd="0" presId="urn:microsoft.com/office/officeart/2005/8/layout/radial5"/>
    <dgm:cxn modelId="{4FAE9717-80DD-4846-B441-CA9883B1F5B6}" type="presParOf" srcId="{07A7E1C0-9343-F945-B38E-29CD34035FBD}" destId="{10C87543-ABF4-A74B-B2A1-709B604DA3C0}" srcOrd="5" destOrd="0" presId="urn:microsoft.com/office/officeart/2005/8/layout/radial5"/>
    <dgm:cxn modelId="{0485B038-A627-5748-A41D-832BE0A76E8D}" type="presParOf" srcId="{10C87543-ABF4-A74B-B2A1-709B604DA3C0}" destId="{792971E6-8DD0-424E-9A54-A398FAAEBBE5}" srcOrd="0" destOrd="0" presId="urn:microsoft.com/office/officeart/2005/8/layout/radial5"/>
    <dgm:cxn modelId="{1E9A652D-6801-4945-BF77-1E7D8C6EEC89}" type="presParOf" srcId="{07A7E1C0-9343-F945-B38E-29CD34035FBD}" destId="{ACA2246C-76E1-604E-984C-2B9675DDC40A}" srcOrd="6" destOrd="0" presId="urn:microsoft.com/office/officeart/2005/8/layout/radial5"/>
    <dgm:cxn modelId="{6815CFD0-3BAD-8D46-86C0-EA33557AD03D}" type="presParOf" srcId="{07A7E1C0-9343-F945-B38E-29CD34035FBD}" destId="{E60D6DB0-980B-4543-8FFA-087C3CAF5D47}" srcOrd="7" destOrd="0" presId="urn:microsoft.com/office/officeart/2005/8/layout/radial5"/>
    <dgm:cxn modelId="{92299189-2F41-074A-9396-5BE29A36ACCB}" type="presParOf" srcId="{E60D6DB0-980B-4543-8FFA-087C3CAF5D47}" destId="{7966733F-6EEB-A74D-A990-B32AC6C9CF0A}" srcOrd="0" destOrd="0" presId="urn:microsoft.com/office/officeart/2005/8/layout/radial5"/>
    <dgm:cxn modelId="{ADA3C4E6-D62E-7246-8EDB-D95366111E26}" type="presParOf" srcId="{07A7E1C0-9343-F945-B38E-29CD34035FBD}" destId="{E54C5A44-0F72-1B45-ABB6-626E9BA7F6C6}" srcOrd="8" destOrd="0" presId="urn:microsoft.com/office/officeart/2005/8/layout/radial5"/>
    <dgm:cxn modelId="{22D5974C-5CC1-DE47-88CC-330EAC59EC80}" type="presParOf" srcId="{07A7E1C0-9343-F945-B38E-29CD34035FBD}" destId="{0401FD68-AA89-AB44-9A9B-1AB4DF5C486E}" srcOrd="9" destOrd="0" presId="urn:microsoft.com/office/officeart/2005/8/layout/radial5"/>
    <dgm:cxn modelId="{3A54F05B-3C27-9740-AA42-37BE93157A83}" type="presParOf" srcId="{0401FD68-AA89-AB44-9A9B-1AB4DF5C486E}" destId="{54109999-C63E-AF4B-90B1-E4A006EDA2DD}" srcOrd="0" destOrd="0" presId="urn:microsoft.com/office/officeart/2005/8/layout/radial5"/>
    <dgm:cxn modelId="{BF0C5344-0E87-114C-A00A-5F1F817F7BFA}" type="presParOf" srcId="{07A7E1C0-9343-F945-B38E-29CD34035FBD}" destId="{9736B757-24A6-AE40-910A-E2193E373BD2}" srcOrd="10" destOrd="0" presId="urn:microsoft.com/office/officeart/2005/8/layout/radial5"/>
    <dgm:cxn modelId="{9E1B5F89-DF6D-3744-8A95-012BB59AF69C}" type="presParOf" srcId="{07A7E1C0-9343-F945-B38E-29CD34035FBD}" destId="{FF2B3FB5-155E-4343-B50C-6725177CFAB3}" srcOrd="11" destOrd="0" presId="urn:microsoft.com/office/officeart/2005/8/layout/radial5"/>
    <dgm:cxn modelId="{4128D561-2297-F543-AAD3-FBD204103B53}" type="presParOf" srcId="{FF2B3FB5-155E-4343-B50C-6725177CFAB3}" destId="{63229C34-D549-3E4F-B1AA-F8B313B8D66C}" srcOrd="0" destOrd="0" presId="urn:microsoft.com/office/officeart/2005/8/layout/radial5"/>
    <dgm:cxn modelId="{BB85C4D0-FE42-9844-9A26-F442F7E0B497}" type="presParOf" srcId="{07A7E1C0-9343-F945-B38E-29CD34035FBD}" destId="{DD6085CD-BABD-1445-8B03-90BF7B2A0295}" srcOrd="12" destOrd="0" presId="urn:microsoft.com/office/officeart/2005/8/layout/radial5"/>
    <dgm:cxn modelId="{9B7130C0-8D6D-1F40-ABF3-809A82895AA6}" type="presParOf" srcId="{07A7E1C0-9343-F945-B38E-29CD34035FBD}" destId="{722C2460-59A7-DF4C-A1E9-37C1E7352419}" srcOrd="13" destOrd="0" presId="urn:microsoft.com/office/officeart/2005/8/layout/radial5"/>
    <dgm:cxn modelId="{0046CDB1-D6BE-AC4D-BB8D-337E1F08DB65}" type="presParOf" srcId="{722C2460-59A7-DF4C-A1E9-37C1E7352419}" destId="{BA97C6E6-3D4A-744D-8A37-02257E13B273}" srcOrd="0" destOrd="0" presId="urn:microsoft.com/office/officeart/2005/8/layout/radial5"/>
    <dgm:cxn modelId="{4234DA85-E29A-3940-8E65-ABD1D127C10F}" type="presParOf" srcId="{07A7E1C0-9343-F945-B38E-29CD34035FBD}" destId="{CE4749C5-1A62-F045-A411-72620C9BC424}" srcOrd="14" destOrd="0" presId="urn:microsoft.com/office/officeart/2005/8/layout/radial5"/>
    <dgm:cxn modelId="{E9C925FE-9987-794C-B3CB-E183A88523A3}" type="presParOf" srcId="{07A7E1C0-9343-F945-B38E-29CD34035FBD}" destId="{15300F50-DE30-B04E-ACCE-62473E6A07D7}" srcOrd="15" destOrd="0" presId="urn:microsoft.com/office/officeart/2005/8/layout/radial5"/>
    <dgm:cxn modelId="{30EDAAFA-D90E-C648-9847-746B90FE8D39}" type="presParOf" srcId="{15300F50-DE30-B04E-ACCE-62473E6A07D7}" destId="{ED0E8A63-4342-CD42-B90B-ACAAF71D3587}" srcOrd="0" destOrd="0" presId="urn:microsoft.com/office/officeart/2005/8/layout/radial5"/>
    <dgm:cxn modelId="{D086FC6B-E160-3F44-A013-0451AB31EE3B}" type="presParOf" srcId="{07A7E1C0-9343-F945-B38E-29CD34035FBD}" destId="{A1E67167-AA25-4B4A-B485-7F17E8C62803}"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6A2BE6-7A81-5547-9089-E40764CDB921}" type="doc">
      <dgm:prSet loTypeId="urn:microsoft.com/office/officeart/2005/8/layout/hList1" loCatId="" qsTypeId="urn:microsoft.com/office/officeart/2005/8/quickstyle/simple4" qsCatId="simple" csTypeId="urn:microsoft.com/office/officeart/2005/8/colors/colorful3" csCatId="colorful" phldr="1"/>
      <dgm:spPr/>
      <dgm:t>
        <a:bodyPr/>
        <a:lstStyle/>
        <a:p>
          <a:endParaRPr lang="en-US"/>
        </a:p>
      </dgm:t>
    </dgm:pt>
    <dgm:pt modelId="{D6BD51CE-035F-B243-9001-299AA68DED98}">
      <dgm:prSet phldrT="[Text]"/>
      <dgm:spPr/>
      <dgm:t>
        <a:bodyPr/>
        <a:lstStyle/>
        <a:p>
          <a:r>
            <a:rPr lang="en-US" dirty="0" smtClean="0"/>
            <a:t>Healthy</a:t>
          </a:r>
          <a:endParaRPr lang="en-US" dirty="0"/>
        </a:p>
      </dgm:t>
    </dgm:pt>
    <dgm:pt modelId="{5646F65D-3353-5443-BD95-E972F3399283}" type="parTrans" cxnId="{C46C1C60-8238-6640-8196-3A70005B9BCA}">
      <dgm:prSet/>
      <dgm:spPr/>
      <dgm:t>
        <a:bodyPr/>
        <a:lstStyle/>
        <a:p>
          <a:endParaRPr lang="en-US"/>
        </a:p>
      </dgm:t>
    </dgm:pt>
    <dgm:pt modelId="{89F9DD86-8DB6-A041-89B1-FFA8434079E0}" type="sibTrans" cxnId="{C46C1C60-8238-6640-8196-3A70005B9BCA}">
      <dgm:prSet/>
      <dgm:spPr/>
      <dgm:t>
        <a:bodyPr/>
        <a:lstStyle/>
        <a:p>
          <a:endParaRPr lang="en-US"/>
        </a:p>
      </dgm:t>
    </dgm:pt>
    <dgm:pt modelId="{EF6DFDCD-196B-F242-9923-7C38A7D6B035}">
      <dgm:prSet phldrT="[Text]"/>
      <dgm:spPr/>
      <dgm:t>
        <a:bodyPr/>
        <a:lstStyle/>
        <a:p>
          <a:r>
            <a:rPr lang="en-US" dirty="0" smtClean="0"/>
            <a:t>1.5 grams; ½ </a:t>
          </a:r>
          <a:r>
            <a:rPr lang="en-US" dirty="0" err="1" smtClean="0"/>
            <a:t>tsp</a:t>
          </a:r>
          <a:endParaRPr lang="en-US" dirty="0"/>
        </a:p>
      </dgm:t>
    </dgm:pt>
    <dgm:pt modelId="{CA32A018-61CE-564B-8CE4-423DA26EFF69}" type="parTrans" cxnId="{5C1CD89A-CB24-5642-AAD0-F026E98748C0}">
      <dgm:prSet/>
      <dgm:spPr/>
      <dgm:t>
        <a:bodyPr/>
        <a:lstStyle/>
        <a:p>
          <a:endParaRPr lang="en-US"/>
        </a:p>
      </dgm:t>
    </dgm:pt>
    <dgm:pt modelId="{47637122-6163-124E-8951-7E202B9FECE5}" type="sibTrans" cxnId="{5C1CD89A-CB24-5642-AAD0-F026E98748C0}">
      <dgm:prSet/>
      <dgm:spPr/>
      <dgm:t>
        <a:bodyPr/>
        <a:lstStyle/>
        <a:p>
          <a:endParaRPr lang="en-US"/>
        </a:p>
      </dgm:t>
    </dgm:pt>
    <dgm:pt modelId="{C71761CC-3F32-8D4B-9D2A-D797BB9C6D32}">
      <dgm:prSet phldrT="[Text]"/>
      <dgm:spPr/>
      <dgm:t>
        <a:bodyPr/>
        <a:lstStyle/>
        <a:p>
          <a:r>
            <a:rPr lang="en-US" dirty="0" smtClean="0"/>
            <a:t>Every 15 min</a:t>
          </a:r>
          <a:endParaRPr lang="en-US" dirty="0"/>
        </a:p>
      </dgm:t>
    </dgm:pt>
    <dgm:pt modelId="{F5E86259-C129-0041-BDB5-F9622B7BFB06}" type="parTrans" cxnId="{7EDD5F84-06D3-AC43-9A69-89B8D7ADC62D}">
      <dgm:prSet/>
      <dgm:spPr/>
      <dgm:t>
        <a:bodyPr/>
        <a:lstStyle/>
        <a:p>
          <a:endParaRPr lang="en-US"/>
        </a:p>
      </dgm:t>
    </dgm:pt>
    <dgm:pt modelId="{68A638B4-6B87-9745-BE88-99AC5E5F3B32}" type="sibTrans" cxnId="{7EDD5F84-06D3-AC43-9A69-89B8D7ADC62D}">
      <dgm:prSet/>
      <dgm:spPr/>
      <dgm:t>
        <a:bodyPr/>
        <a:lstStyle/>
        <a:p>
          <a:endParaRPr lang="en-US"/>
        </a:p>
      </dgm:t>
    </dgm:pt>
    <dgm:pt modelId="{1BCC23B0-6859-3A4E-A52C-5BD4D69170A4}">
      <dgm:prSet phldrT="[Text]"/>
      <dgm:spPr/>
      <dgm:t>
        <a:bodyPr/>
        <a:lstStyle/>
        <a:p>
          <a:r>
            <a:rPr lang="en-US" dirty="0" smtClean="0"/>
            <a:t>Moderate Ills</a:t>
          </a:r>
          <a:endParaRPr lang="en-US" dirty="0"/>
        </a:p>
      </dgm:t>
    </dgm:pt>
    <dgm:pt modelId="{C5924953-169F-294E-AC0B-20356A680E48}" type="parTrans" cxnId="{087BE691-7D00-A247-9559-B6E7B4D4E6C9}">
      <dgm:prSet/>
      <dgm:spPr/>
      <dgm:t>
        <a:bodyPr/>
        <a:lstStyle/>
        <a:p>
          <a:endParaRPr lang="en-US"/>
        </a:p>
      </dgm:t>
    </dgm:pt>
    <dgm:pt modelId="{89955DDD-F24C-9B40-8EEE-7B3CC4E348F0}" type="sibTrans" cxnId="{087BE691-7D00-A247-9559-B6E7B4D4E6C9}">
      <dgm:prSet/>
      <dgm:spPr/>
      <dgm:t>
        <a:bodyPr/>
        <a:lstStyle/>
        <a:p>
          <a:endParaRPr lang="en-US"/>
        </a:p>
      </dgm:t>
    </dgm:pt>
    <dgm:pt modelId="{07FFEF10-A3F0-9943-8D99-9F1CE5FFACB5}">
      <dgm:prSet phldrT="[Text]"/>
      <dgm:spPr/>
      <dgm:t>
        <a:bodyPr/>
        <a:lstStyle/>
        <a:p>
          <a:r>
            <a:rPr lang="en-US" dirty="0" smtClean="0"/>
            <a:t>3 grams; 1 </a:t>
          </a:r>
          <a:r>
            <a:rPr lang="en-US" dirty="0" err="1" smtClean="0"/>
            <a:t>tsp</a:t>
          </a:r>
          <a:endParaRPr lang="en-US" dirty="0"/>
        </a:p>
      </dgm:t>
    </dgm:pt>
    <dgm:pt modelId="{CD90358F-EBE0-6643-AB25-239083054767}" type="parTrans" cxnId="{3D2DDB19-69D4-3346-8959-55A3844109F1}">
      <dgm:prSet/>
      <dgm:spPr/>
      <dgm:t>
        <a:bodyPr/>
        <a:lstStyle/>
        <a:p>
          <a:endParaRPr lang="en-US"/>
        </a:p>
      </dgm:t>
    </dgm:pt>
    <dgm:pt modelId="{4E3AFC50-5222-0B40-8EA8-FDD9FCC70F90}" type="sibTrans" cxnId="{3D2DDB19-69D4-3346-8959-55A3844109F1}">
      <dgm:prSet/>
      <dgm:spPr/>
      <dgm:t>
        <a:bodyPr/>
        <a:lstStyle/>
        <a:p>
          <a:endParaRPr lang="en-US"/>
        </a:p>
      </dgm:t>
    </dgm:pt>
    <dgm:pt modelId="{ECBD9909-623A-5F45-920B-C052FF855603}">
      <dgm:prSet phldrT="[Text]"/>
      <dgm:spPr/>
      <dgm:t>
        <a:bodyPr/>
        <a:lstStyle/>
        <a:p>
          <a:r>
            <a:rPr lang="en-US" dirty="0" smtClean="0"/>
            <a:t>Chronic Ills</a:t>
          </a:r>
          <a:endParaRPr lang="en-US" dirty="0"/>
        </a:p>
      </dgm:t>
    </dgm:pt>
    <dgm:pt modelId="{F05B65DA-687F-5D40-ADF0-4056223AD8EF}" type="parTrans" cxnId="{70A5FE1F-A171-6248-96EC-122FA7A1FE90}">
      <dgm:prSet/>
      <dgm:spPr/>
      <dgm:t>
        <a:bodyPr/>
        <a:lstStyle/>
        <a:p>
          <a:endParaRPr lang="en-US"/>
        </a:p>
      </dgm:t>
    </dgm:pt>
    <dgm:pt modelId="{1711D32A-B6D8-A34E-8C25-3788C6E5FF03}" type="sibTrans" cxnId="{70A5FE1F-A171-6248-96EC-122FA7A1FE90}">
      <dgm:prSet/>
      <dgm:spPr/>
      <dgm:t>
        <a:bodyPr/>
        <a:lstStyle/>
        <a:p>
          <a:endParaRPr lang="en-US"/>
        </a:p>
      </dgm:t>
    </dgm:pt>
    <dgm:pt modelId="{6104982F-C065-ED40-B6C9-B9482F593FF3}">
      <dgm:prSet phldrT="[Text]"/>
      <dgm:spPr/>
      <dgm:t>
        <a:bodyPr/>
        <a:lstStyle/>
        <a:p>
          <a:r>
            <a:rPr lang="en-US" dirty="0" smtClean="0"/>
            <a:t>6 grams; 2 </a:t>
          </a:r>
          <a:r>
            <a:rPr lang="en-US" dirty="0" err="1" smtClean="0"/>
            <a:t>tsp</a:t>
          </a:r>
          <a:endParaRPr lang="en-US" dirty="0"/>
        </a:p>
      </dgm:t>
    </dgm:pt>
    <dgm:pt modelId="{A2B84F69-82F6-2D4E-8A7B-D2AEC78C8C9A}" type="parTrans" cxnId="{E8ABDC90-3900-9645-B35E-0EA5FC5A8F38}">
      <dgm:prSet/>
      <dgm:spPr/>
      <dgm:t>
        <a:bodyPr/>
        <a:lstStyle/>
        <a:p>
          <a:endParaRPr lang="en-US"/>
        </a:p>
      </dgm:t>
    </dgm:pt>
    <dgm:pt modelId="{C87D17FA-4CE3-1946-8746-9A03539B0142}" type="sibTrans" cxnId="{E8ABDC90-3900-9645-B35E-0EA5FC5A8F38}">
      <dgm:prSet/>
      <dgm:spPr/>
      <dgm:t>
        <a:bodyPr/>
        <a:lstStyle/>
        <a:p>
          <a:endParaRPr lang="en-US"/>
        </a:p>
      </dgm:t>
    </dgm:pt>
    <dgm:pt modelId="{19F9357F-DAD6-ED45-B6B4-03B031E699AD}">
      <dgm:prSet phldrT="[Text]"/>
      <dgm:spPr/>
      <dgm:t>
        <a:bodyPr/>
        <a:lstStyle/>
        <a:p>
          <a:r>
            <a:rPr lang="en-US" dirty="0" smtClean="0"/>
            <a:t>6 grams / hour</a:t>
          </a:r>
          <a:endParaRPr lang="en-US" dirty="0"/>
        </a:p>
      </dgm:t>
    </dgm:pt>
    <dgm:pt modelId="{54A70A6E-F1D3-1F45-8AFA-CD4102D82B6B}" type="parTrans" cxnId="{F638DA7D-4284-D944-B89D-E43E9EACE7C5}">
      <dgm:prSet/>
      <dgm:spPr/>
      <dgm:t>
        <a:bodyPr/>
        <a:lstStyle/>
        <a:p>
          <a:endParaRPr lang="en-US"/>
        </a:p>
      </dgm:t>
    </dgm:pt>
    <dgm:pt modelId="{C7872B0C-BC6C-E048-A062-D8F8956A70ED}" type="sibTrans" cxnId="{F638DA7D-4284-D944-B89D-E43E9EACE7C5}">
      <dgm:prSet/>
      <dgm:spPr/>
      <dgm:t>
        <a:bodyPr/>
        <a:lstStyle/>
        <a:p>
          <a:endParaRPr lang="en-US"/>
        </a:p>
      </dgm:t>
    </dgm:pt>
    <dgm:pt modelId="{E41BFAC2-EE50-A44E-92B9-55190EE40ED6}">
      <dgm:prSet phldrT="[Text]"/>
      <dgm:spPr/>
      <dgm:t>
        <a:bodyPr/>
        <a:lstStyle/>
        <a:p>
          <a:r>
            <a:rPr lang="en-US" dirty="0" smtClean="0"/>
            <a:t>Every 15 min</a:t>
          </a:r>
          <a:endParaRPr lang="en-US" dirty="0"/>
        </a:p>
      </dgm:t>
    </dgm:pt>
    <dgm:pt modelId="{1EBD9994-5D85-F244-91E9-350EE1D91A04}" type="parTrans" cxnId="{45C53C74-53F7-CC4A-B9FC-4FCBF386A02C}">
      <dgm:prSet/>
      <dgm:spPr/>
      <dgm:t>
        <a:bodyPr/>
        <a:lstStyle/>
        <a:p>
          <a:endParaRPr lang="en-US"/>
        </a:p>
      </dgm:t>
    </dgm:pt>
    <dgm:pt modelId="{DB41B98D-B360-0247-8A6B-A2D82ED1C11C}" type="sibTrans" cxnId="{45C53C74-53F7-CC4A-B9FC-4FCBF386A02C}">
      <dgm:prSet/>
      <dgm:spPr/>
      <dgm:t>
        <a:bodyPr/>
        <a:lstStyle/>
        <a:p>
          <a:endParaRPr lang="en-US"/>
        </a:p>
      </dgm:t>
    </dgm:pt>
    <dgm:pt modelId="{0AEF7126-B57A-5C4C-9235-11C8C91CADA3}">
      <dgm:prSet phldrT="[Text]"/>
      <dgm:spPr/>
      <dgm:t>
        <a:bodyPr/>
        <a:lstStyle/>
        <a:p>
          <a:r>
            <a:rPr lang="en-US" dirty="0" smtClean="0"/>
            <a:t>12 grams / hour</a:t>
          </a:r>
          <a:endParaRPr lang="en-US" dirty="0"/>
        </a:p>
      </dgm:t>
    </dgm:pt>
    <dgm:pt modelId="{71AAAD94-763A-594F-B7DE-5284AE518BC5}" type="parTrans" cxnId="{705D006D-87EA-3640-BC74-F7B3BF5484A2}">
      <dgm:prSet/>
      <dgm:spPr/>
      <dgm:t>
        <a:bodyPr/>
        <a:lstStyle/>
        <a:p>
          <a:endParaRPr lang="en-US"/>
        </a:p>
      </dgm:t>
    </dgm:pt>
    <dgm:pt modelId="{FDBD16FA-64EB-B442-BCE5-E915BA6D2C02}" type="sibTrans" cxnId="{705D006D-87EA-3640-BC74-F7B3BF5484A2}">
      <dgm:prSet/>
      <dgm:spPr/>
      <dgm:t>
        <a:bodyPr/>
        <a:lstStyle/>
        <a:p>
          <a:endParaRPr lang="en-US"/>
        </a:p>
      </dgm:t>
    </dgm:pt>
    <dgm:pt modelId="{4A0D5531-37FD-F841-BFB7-256E74EB6D55}">
      <dgm:prSet phldrT="[Text]"/>
      <dgm:spPr/>
      <dgm:t>
        <a:bodyPr/>
        <a:lstStyle/>
        <a:p>
          <a:r>
            <a:rPr lang="en-US" dirty="0" smtClean="0"/>
            <a:t>Every 15 min</a:t>
          </a:r>
          <a:endParaRPr lang="en-US" dirty="0"/>
        </a:p>
      </dgm:t>
    </dgm:pt>
    <dgm:pt modelId="{67A713AF-2A4D-F148-9DD7-D17C126E6427}" type="parTrans" cxnId="{2539D615-8A91-AF49-A0E6-54145DF94D46}">
      <dgm:prSet/>
      <dgm:spPr/>
      <dgm:t>
        <a:bodyPr/>
        <a:lstStyle/>
        <a:p>
          <a:endParaRPr lang="en-US"/>
        </a:p>
      </dgm:t>
    </dgm:pt>
    <dgm:pt modelId="{40B10B9C-0719-4F46-AF96-5E66C77F102B}" type="sibTrans" cxnId="{2539D615-8A91-AF49-A0E6-54145DF94D46}">
      <dgm:prSet/>
      <dgm:spPr/>
      <dgm:t>
        <a:bodyPr/>
        <a:lstStyle/>
        <a:p>
          <a:endParaRPr lang="en-US"/>
        </a:p>
      </dgm:t>
    </dgm:pt>
    <dgm:pt modelId="{0F50F8E2-664D-8D49-BC91-4F39D377C097}">
      <dgm:prSet phldrT="[Text]"/>
      <dgm:spPr/>
      <dgm:t>
        <a:bodyPr/>
        <a:lstStyle/>
        <a:p>
          <a:r>
            <a:rPr lang="en-US" dirty="0" smtClean="0"/>
            <a:t>24 grams / hour</a:t>
          </a:r>
          <a:endParaRPr lang="en-US" dirty="0"/>
        </a:p>
      </dgm:t>
    </dgm:pt>
    <dgm:pt modelId="{0F689569-6389-7E4E-AF33-458E11DD3151}" type="parTrans" cxnId="{0E1E63F9-CD85-874B-9C8E-80E0EFF0AEC7}">
      <dgm:prSet/>
      <dgm:spPr/>
      <dgm:t>
        <a:bodyPr/>
        <a:lstStyle/>
        <a:p>
          <a:endParaRPr lang="en-US"/>
        </a:p>
      </dgm:t>
    </dgm:pt>
    <dgm:pt modelId="{C92FE300-4BF0-2848-BE0C-A05D33C22AAC}" type="sibTrans" cxnId="{0E1E63F9-CD85-874B-9C8E-80E0EFF0AEC7}">
      <dgm:prSet/>
      <dgm:spPr/>
      <dgm:t>
        <a:bodyPr/>
        <a:lstStyle/>
        <a:p>
          <a:endParaRPr lang="en-US"/>
        </a:p>
      </dgm:t>
    </dgm:pt>
    <dgm:pt modelId="{353B5D99-48E2-364B-A583-A122D08D4429}" type="pres">
      <dgm:prSet presAssocID="{716A2BE6-7A81-5547-9089-E40764CDB921}" presName="Name0" presStyleCnt="0">
        <dgm:presLayoutVars>
          <dgm:dir/>
          <dgm:animLvl val="lvl"/>
          <dgm:resizeHandles val="exact"/>
        </dgm:presLayoutVars>
      </dgm:prSet>
      <dgm:spPr/>
      <dgm:t>
        <a:bodyPr/>
        <a:lstStyle/>
        <a:p>
          <a:endParaRPr lang="en-US"/>
        </a:p>
      </dgm:t>
    </dgm:pt>
    <dgm:pt modelId="{326DCDE2-EF0B-3E49-9C1D-2742D06DCE84}" type="pres">
      <dgm:prSet presAssocID="{D6BD51CE-035F-B243-9001-299AA68DED98}" presName="composite" presStyleCnt="0"/>
      <dgm:spPr/>
    </dgm:pt>
    <dgm:pt modelId="{7F9E510D-0AE6-D040-B5E6-A5CFCC2E3A81}" type="pres">
      <dgm:prSet presAssocID="{D6BD51CE-035F-B243-9001-299AA68DED98}" presName="parTx" presStyleLbl="alignNode1" presStyleIdx="0" presStyleCnt="3">
        <dgm:presLayoutVars>
          <dgm:chMax val="0"/>
          <dgm:chPref val="0"/>
          <dgm:bulletEnabled val="1"/>
        </dgm:presLayoutVars>
      </dgm:prSet>
      <dgm:spPr/>
      <dgm:t>
        <a:bodyPr/>
        <a:lstStyle/>
        <a:p>
          <a:endParaRPr lang="en-US"/>
        </a:p>
      </dgm:t>
    </dgm:pt>
    <dgm:pt modelId="{983D52EA-9725-A741-9586-87C7E722E580}" type="pres">
      <dgm:prSet presAssocID="{D6BD51CE-035F-B243-9001-299AA68DED98}" presName="desTx" presStyleLbl="alignAccFollowNode1" presStyleIdx="0" presStyleCnt="3" custScaleX="116691">
        <dgm:presLayoutVars>
          <dgm:bulletEnabled val="1"/>
        </dgm:presLayoutVars>
      </dgm:prSet>
      <dgm:spPr/>
      <dgm:t>
        <a:bodyPr/>
        <a:lstStyle/>
        <a:p>
          <a:endParaRPr lang="en-US"/>
        </a:p>
      </dgm:t>
    </dgm:pt>
    <dgm:pt modelId="{6E75A477-1466-5F48-8F0E-6B458A76499A}" type="pres">
      <dgm:prSet presAssocID="{89F9DD86-8DB6-A041-89B1-FFA8434079E0}" presName="space" presStyleCnt="0"/>
      <dgm:spPr/>
    </dgm:pt>
    <dgm:pt modelId="{55439DAF-CF6F-D84B-9D28-6C3C9CCF9729}" type="pres">
      <dgm:prSet presAssocID="{1BCC23B0-6859-3A4E-A52C-5BD4D69170A4}" presName="composite" presStyleCnt="0"/>
      <dgm:spPr/>
    </dgm:pt>
    <dgm:pt modelId="{0F7B11CF-F317-6144-BEC1-7F8D2C9DD51C}" type="pres">
      <dgm:prSet presAssocID="{1BCC23B0-6859-3A4E-A52C-5BD4D69170A4}" presName="parTx" presStyleLbl="alignNode1" presStyleIdx="1" presStyleCnt="3">
        <dgm:presLayoutVars>
          <dgm:chMax val="0"/>
          <dgm:chPref val="0"/>
          <dgm:bulletEnabled val="1"/>
        </dgm:presLayoutVars>
      </dgm:prSet>
      <dgm:spPr/>
      <dgm:t>
        <a:bodyPr/>
        <a:lstStyle/>
        <a:p>
          <a:endParaRPr lang="en-US"/>
        </a:p>
      </dgm:t>
    </dgm:pt>
    <dgm:pt modelId="{2185F5C3-314F-C84F-AE40-1A8624273D16}" type="pres">
      <dgm:prSet presAssocID="{1BCC23B0-6859-3A4E-A52C-5BD4D69170A4}" presName="desTx" presStyleLbl="alignAccFollowNode1" presStyleIdx="1" presStyleCnt="3" custScaleX="115464">
        <dgm:presLayoutVars>
          <dgm:bulletEnabled val="1"/>
        </dgm:presLayoutVars>
      </dgm:prSet>
      <dgm:spPr/>
      <dgm:t>
        <a:bodyPr/>
        <a:lstStyle/>
        <a:p>
          <a:endParaRPr lang="en-US"/>
        </a:p>
      </dgm:t>
    </dgm:pt>
    <dgm:pt modelId="{A27B203A-1588-F345-ABB3-87CF81CDDDAF}" type="pres">
      <dgm:prSet presAssocID="{89955DDD-F24C-9B40-8EEE-7B3CC4E348F0}" presName="space" presStyleCnt="0"/>
      <dgm:spPr/>
    </dgm:pt>
    <dgm:pt modelId="{81699F1D-9DB2-D244-8770-6E442E77BC09}" type="pres">
      <dgm:prSet presAssocID="{ECBD9909-623A-5F45-920B-C052FF855603}" presName="composite" presStyleCnt="0"/>
      <dgm:spPr/>
    </dgm:pt>
    <dgm:pt modelId="{7DC9A484-20D2-A14B-A12D-78C7252AF0A6}" type="pres">
      <dgm:prSet presAssocID="{ECBD9909-623A-5F45-920B-C052FF855603}" presName="parTx" presStyleLbl="alignNode1" presStyleIdx="2" presStyleCnt="3">
        <dgm:presLayoutVars>
          <dgm:chMax val="0"/>
          <dgm:chPref val="0"/>
          <dgm:bulletEnabled val="1"/>
        </dgm:presLayoutVars>
      </dgm:prSet>
      <dgm:spPr/>
      <dgm:t>
        <a:bodyPr/>
        <a:lstStyle/>
        <a:p>
          <a:endParaRPr lang="en-US"/>
        </a:p>
      </dgm:t>
    </dgm:pt>
    <dgm:pt modelId="{825E3B63-14BB-214E-8FBE-7D9CE9483B92}" type="pres">
      <dgm:prSet presAssocID="{ECBD9909-623A-5F45-920B-C052FF855603}" presName="desTx" presStyleLbl="alignAccFollowNode1" presStyleIdx="2" presStyleCnt="3" custScaleX="114142">
        <dgm:presLayoutVars>
          <dgm:bulletEnabled val="1"/>
        </dgm:presLayoutVars>
      </dgm:prSet>
      <dgm:spPr/>
      <dgm:t>
        <a:bodyPr/>
        <a:lstStyle/>
        <a:p>
          <a:endParaRPr lang="en-US"/>
        </a:p>
      </dgm:t>
    </dgm:pt>
  </dgm:ptLst>
  <dgm:cxnLst>
    <dgm:cxn modelId="{E8ABDC90-3900-9645-B35E-0EA5FC5A8F38}" srcId="{ECBD9909-623A-5F45-920B-C052FF855603}" destId="{6104982F-C065-ED40-B6C9-B9482F593FF3}" srcOrd="0" destOrd="0" parTransId="{A2B84F69-82F6-2D4E-8A7B-D2AEC78C8C9A}" sibTransId="{C87D17FA-4CE3-1946-8746-9A03539B0142}"/>
    <dgm:cxn modelId="{6BBECEB1-64E0-A540-99C2-2032A2F60174}" type="presOf" srcId="{0AEF7126-B57A-5C4C-9235-11C8C91CADA3}" destId="{2185F5C3-314F-C84F-AE40-1A8624273D16}" srcOrd="0" destOrd="2" presId="urn:microsoft.com/office/officeart/2005/8/layout/hList1"/>
    <dgm:cxn modelId="{779855F7-0E6D-5F4F-8C27-4684EDB27571}" type="presOf" srcId="{EF6DFDCD-196B-F242-9923-7C38A7D6B035}" destId="{983D52EA-9725-A741-9586-87C7E722E580}" srcOrd="0" destOrd="0" presId="urn:microsoft.com/office/officeart/2005/8/layout/hList1"/>
    <dgm:cxn modelId="{7EDD5F84-06D3-AC43-9A69-89B8D7ADC62D}" srcId="{D6BD51CE-035F-B243-9001-299AA68DED98}" destId="{C71761CC-3F32-8D4B-9D2A-D797BB9C6D32}" srcOrd="1" destOrd="0" parTransId="{F5E86259-C129-0041-BDB5-F9622B7BFB06}" sibTransId="{68A638B4-6B87-9745-BE88-99AC5E5F3B32}"/>
    <dgm:cxn modelId="{98F82595-A149-A84B-84D1-F2CA366C5DB5}" type="presOf" srcId="{C71761CC-3F32-8D4B-9D2A-D797BB9C6D32}" destId="{983D52EA-9725-A741-9586-87C7E722E580}" srcOrd="0" destOrd="1" presId="urn:microsoft.com/office/officeart/2005/8/layout/hList1"/>
    <dgm:cxn modelId="{E17E6F2C-5268-384C-8D1B-DB3EA326EED1}" type="presOf" srcId="{0F50F8E2-664D-8D49-BC91-4F39D377C097}" destId="{825E3B63-14BB-214E-8FBE-7D9CE9483B92}" srcOrd="0" destOrd="2" presId="urn:microsoft.com/office/officeart/2005/8/layout/hList1"/>
    <dgm:cxn modelId="{8502B7CE-13AE-8B40-96A8-B25519B64604}" type="presOf" srcId="{6104982F-C065-ED40-B6C9-B9482F593FF3}" destId="{825E3B63-14BB-214E-8FBE-7D9CE9483B92}" srcOrd="0" destOrd="0" presId="urn:microsoft.com/office/officeart/2005/8/layout/hList1"/>
    <dgm:cxn modelId="{B5D8B711-39AA-1E4B-9887-351AAE87353D}" type="presOf" srcId="{1BCC23B0-6859-3A4E-A52C-5BD4D69170A4}" destId="{0F7B11CF-F317-6144-BEC1-7F8D2C9DD51C}" srcOrd="0" destOrd="0" presId="urn:microsoft.com/office/officeart/2005/8/layout/hList1"/>
    <dgm:cxn modelId="{F638DA7D-4284-D944-B89D-E43E9EACE7C5}" srcId="{D6BD51CE-035F-B243-9001-299AA68DED98}" destId="{19F9357F-DAD6-ED45-B6B4-03B031E699AD}" srcOrd="2" destOrd="0" parTransId="{54A70A6E-F1D3-1F45-8AFA-CD4102D82B6B}" sibTransId="{C7872B0C-BC6C-E048-A062-D8F8956A70ED}"/>
    <dgm:cxn modelId="{8C33BA6F-763B-934D-B436-C23FCC691B17}" type="presOf" srcId="{ECBD9909-623A-5F45-920B-C052FF855603}" destId="{7DC9A484-20D2-A14B-A12D-78C7252AF0A6}" srcOrd="0" destOrd="0" presId="urn:microsoft.com/office/officeart/2005/8/layout/hList1"/>
    <dgm:cxn modelId="{4E4C7005-A1E8-DE40-9362-87F535BB54D1}" type="presOf" srcId="{716A2BE6-7A81-5547-9089-E40764CDB921}" destId="{353B5D99-48E2-364B-A583-A122D08D4429}" srcOrd="0" destOrd="0" presId="urn:microsoft.com/office/officeart/2005/8/layout/hList1"/>
    <dgm:cxn modelId="{7C3998C1-AB47-C443-94D4-CAF0C19AF9F8}" type="presOf" srcId="{4A0D5531-37FD-F841-BFB7-256E74EB6D55}" destId="{825E3B63-14BB-214E-8FBE-7D9CE9483B92}" srcOrd="0" destOrd="1" presId="urn:microsoft.com/office/officeart/2005/8/layout/hList1"/>
    <dgm:cxn modelId="{705D006D-87EA-3640-BC74-F7B3BF5484A2}" srcId="{1BCC23B0-6859-3A4E-A52C-5BD4D69170A4}" destId="{0AEF7126-B57A-5C4C-9235-11C8C91CADA3}" srcOrd="2" destOrd="0" parTransId="{71AAAD94-763A-594F-B7DE-5284AE518BC5}" sibTransId="{FDBD16FA-64EB-B442-BCE5-E915BA6D2C02}"/>
    <dgm:cxn modelId="{5C1CD89A-CB24-5642-AAD0-F026E98748C0}" srcId="{D6BD51CE-035F-B243-9001-299AA68DED98}" destId="{EF6DFDCD-196B-F242-9923-7C38A7D6B035}" srcOrd="0" destOrd="0" parTransId="{CA32A018-61CE-564B-8CE4-423DA26EFF69}" sibTransId="{47637122-6163-124E-8951-7E202B9FECE5}"/>
    <dgm:cxn modelId="{0E1E63F9-CD85-874B-9C8E-80E0EFF0AEC7}" srcId="{ECBD9909-623A-5F45-920B-C052FF855603}" destId="{0F50F8E2-664D-8D49-BC91-4F39D377C097}" srcOrd="2" destOrd="0" parTransId="{0F689569-6389-7E4E-AF33-458E11DD3151}" sibTransId="{C92FE300-4BF0-2848-BE0C-A05D33C22AAC}"/>
    <dgm:cxn modelId="{70A5FE1F-A171-6248-96EC-122FA7A1FE90}" srcId="{716A2BE6-7A81-5547-9089-E40764CDB921}" destId="{ECBD9909-623A-5F45-920B-C052FF855603}" srcOrd="2" destOrd="0" parTransId="{F05B65DA-687F-5D40-ADF0-4056223AD8EF}" sibTransId="{1711D32A-B6D8-A34E-8C25-3788C6E5FF03}"/>
    <dgm:cxn modelId="{2539D615-8A91-AF49-A0E6-54145DF94D46}" srcId="{ECBD9909-623A-5F45-920B-C052FF855603}" destId="{4A0D5531-37FD-F841-BFB7-256E74EB6D55}" srcOrd="1" destOrd="0" parTransId="{67A713AF-2A4D-F148-9DD7-D17C126E6427}" sibTransId="{40B10B9C-0719-4F46-AF96-5E66C77F102B}"/>
    <dgm:cxn modelId="{FBD5C1C2-09D8-6540-B34B-B9272E680883}" type="presOf" srcId="{07FFEF10-A3F0-9943-8D99-9F1CE5FFACB5}" destId="{2185F5C3-314F-C84F-AE40-1A8624273D16}" srcOrd="0" destOrd="0" presId="urn:microsoft.com/office/officeart/2005/8/layout/hList1"/>
    <dgm:cxn modelId="{C46C1C60-8238-6640-8196-3A70005B9BCA}" srcId="{716A2BE6-7A81-5547-9089-E40764CDB921}" destId="{D6BD51CE-035F-B243-9001-299AA68DED98}" srcOrd="0" destOrd="0" parTransId="{5646F65D-3353-5443-BD95-E972F3399283}" sibTransId="{89F9DD86-8DB6-A041-89B1-FFA8434079E0}"/>
    <dgm:cxn modelId="{EE9BC33C-8D9B-AB42-BE36-636F71208FE9}" type="presOf" srcId="{19F9357F-DAD6-ED45-B6B4-03B031E699AD}" destId="{983D52EA-9725-A741-9586-87C7E722E580}" srcOrd="0" destOrd="2" presId="urn:microsoft.com/office/officeart/2005/8/layout/hList1"/>
    <dgm:cxn modelId="{1AC67A65-339A-1046-80E7-B2C22D63ACC1}" type="presOf" srcId="{D6BD51CE-035F-B243-9001-299AA68DED98}" destId="{7F9E510D-0AE6-D040-B5E6-A5CFCC2E3A81}" srcOrd="0" destOrd="0" presId="urn:microsoft.com/office/officeart/2005/8/layout/hList1"/>
    <dgm:cxn modelId="{087BE691-7D00-A247-9559-B6E7B4D4E6C9}" srcId="{716A2BE6-7A81-5547-9089-E40764CDB921}" destId="{1BCC23B0-6859-3A4E-A52C-5BD4D69170A4}" srcOrd="1" destOrd="0" parTransId="{C5924953-169F-294E-AC0B-20356A680E48}" sibTransId="{89955DDD-F24C-9B40-8EEE-7B3CC4E348F0}"/>
    <dgm:cxn modelId="{3D2DDB19-69D4-3346-8959-55A3844109F1}" srcId="{1BCC23B0-6859-3A4E-A52C-5BD4D69170A4}" destId="{07FFEF10-A3F0-9943-8D99-9F1CE5FFACB5}" srcOrd="0" destOrd="0" parTransId="{CD90358F-EBE0-6643-AB25-239083054767}" sibTransId="{4E3AFC50-5222-0B40-8EA8-FDD9FCC70F90}"/>
    <dgm:cxn modelId="{F8D5C3CB-E658-D549-84FC-22DF86DF16D6}" type="presOf" srcId="{E41BFAC2-EE50-A44E-92B9-55190EE40ED6}" destId="{2185F5C3-314F-C84F-AE40-1A8624273D16}" srcOrd="0" destOrd="1" presId="urn:microsoft.com/office/officeart/2005/8/layout/hList1"/>
    <dgm:cxn modelId="{45C53C74-53F7-CC4A-B9FC-4FCBF386A02C}" srcId="{1BCC23B0-6859-3A4E-A52C-5BD4D69170A4}" destId="{E41BFAC2-EE50-A44E-92B9-55190EE40ED6}" srcOrd="1" destOrd="0" parTransId="{1EBD9994-5D85-F244-91E9-350EE1D91A04}" sibTransId="{DB41B98D-B360-0247-8A6B-A2D82ED1C11C}"/>
    <dgm:cxn modelId="{90EBE697-1A42-B546-BE29-E1ACDAE38D80}" type="presParOf" srcId="{353B5D99-48E2-364B-A583-A122D08D4429}" destId="{326DCDE2-EF0B-3E49-9C1D-2742D06DCE84}" srcOrd="0" destOrd="0" presId="urn:microsoft.com/office/officeart/2005/8/layout/hList1"/>
    <dgm:cxn modelId="{313310A0-5FBB-144A-8A3D-29E67C741AF9}" type="presParOf" srcId="{326DCDE2-EF0B-3E49-9C1D-2742D06DCE84}" destId="{7F9E510D-0AE6-D040-B5E6-A5CFCC2E3A81}" srcOrd="0" destOrd="0" presId="urn:microsoft.com/office/officeart/2005/8/layout/hList1"/>
    <dgm:cxn modelId="{30F59CE9-6F66-7B42-8D68-FD9DD0459FA0}" type="presParOf" srcId="{326DCDE2-EF0B-3E49-9C1D-2742D06DCE84}" destId="{983D52EA-9725-A741-9586-87C7E722E580}" srcOrd="1" destOrd="0" presId="urn:microsoft.com/office/officeart/2005/8/layout/hList1"/>
    <dgm:cxn modelId="{C37A1340-ABB6-BF4E-8568-4E867768E406}" type="presParOf" srcId="{353B5D99-48E2-364B-A583-A122D08D4429}" destId="{6E75A477-1466-5F48-8F0E-6B458A76499A}" srcOrd="1" destOrd="0" presId="urn:microsoft.com/office/officeart/2005/8/layout/hList1"/>
    <dgm:cxn modelId="{02B83664-3ACB-3749-B695-5CA7AB611282}" type="presParOf" srcId="{353B5D99-48E2-364B-A583-A122D08D4429}" destId="{55439DAF-CF6F-D84B-9D28-6C3C9CCF9729}" srcOrd="2" destOrd="0" presId="urn:microsoft.com/office/officeart/2005/8/layout/hList1"/>
    <dgm:cxn modelId="{96DA4433-2765-284E-A65C-98ABDAAFF6A2}" type="presParOf" srcId="{55439DAF-CF6F-D84B-9D28-6C3C9CCF9729}" destId="{0F7B11CF-F317-6144-BEC1-7F8D2C9DD51C}" srcOrd="0" destOrd="0" presId="urn:microsoft.com/office/officeart/2005/8/layout/hList1"/>
    <dgm:cxn modelId="{EC3C1284-3284-1848-9B7D-BE01EB17B432}" type="presParOf" srcId="{55439DAF-CF6F-D84B-9D28-6C3C9CCF9729}" destId="{2185F5C3-314F-C84F-AE40-1A8624273D16}" srcOrd="1" destOrd="0" presId="urn:microsoft.com/office/officeart/2005/8/layout/hList1"/>
    <dgm:cxn modelId="{5B629AC2-8D5A-6446-A694-888515FAE067}" type="presParOf" srcId="{353B5D99-48E2-364B-A583-A122D08D4429}" destId="{A27B203A-1588-F345-ABB3-87CF81CDDDAF}" srcOrd="3" destOrd="0" presId="urn:microsoft.com/office/officeart/2005/8/layout/hList1"/>
    <dgm:cxn modelId="{822721AE-307D-E24E-B149-26686B479E75}" type="presParOf" srcId="{353B5D99-48E2-364B-A583-A122D08D4429}" destId="{81699F1D-9DB2-D244-8770-6E442E77BC09}" srcOrd="4" destOrd="0" presId="urn:microsoft.com/office/officeart/2005/8/layout/hList1"/>
    <dgm:cxn modelId="{24CE7EB4-C615-4640-859E-E84DCBE25FB4}" type="presParOf" srcId="{81699F1D-9DB2-D244-8770-6E442E77BC09}" destId="{7DC9A484-20D2-A14B-A12D-78C7252AF0A6}" srcOrd="0" destOrd="0" presId="urn:microsoft.com/office/officeart/2005/8/layout/hList1"/>
    <dgm:cxn modelId="{FADAD0DA-4057-A645-B2FC-BBC2C468F0D8}" type="presParOf" srcId="{81699F1D-9DB2-D244-8770-6E442E77BC09}" destId="{825E3B63-14BB-214E-8FBE-7D9CE9483B9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A7AB18-6DA9-644C-894B-CF701977C87D}" type="doc">
      <dgm:prSet loTypeId="urn:microsoft.com/office/officeart/2005/8/layout/pList2#1" loCatId="" qsTypeId="urn:microsoft.com/office/officeart/2005/8/quickstyle/simple4" qsCatId="simple" csTypeId="urn:microsoft.com/office/officeart/2005/8/colors/accent1_2" csCatId="accent1" phldr="1"/>
      <dgm:spPr/>
      <dgm:t>
        <a:bodyPr/>
        <a:lstStyle/>
        <a:p>
          <a:endParaRPr lang="en-US"/>
        </a:p>
      </dgm:t>
    </dgm:pt>
    <dgm:pt modelId="{2678806D-CAFA-7E43-82C7-2330194F5D60}">
      <dgm:prSet phldrT="[Text]"/>
      <dgm:spPr>
        <a:solidFill>
          <a:srgbClr val="0000FF"/>
        </a:solidFill>
      </dgm:spPr>
      <dgm:t>
        <a:bodyPr/>
        <a:lstStyle/>
        <a:p>
          <a:r>
            <a:rPr lang="en-US" dirty="0" smtClean="0"/>
            <a:t>Excess acid wears you out   </a:t>
          </a:r>
        </a:p>
        <a:p>
          <a:endParaRPr lang="en-US" dirty="0" smtClean="0"/>
        </a:p>
        <a:p>
          <a:r>
            <a:rPr lang="en-US" dirty="0" smtClean="0"/>
            <a:t>Acidic pH (5.0-6.5) </a:t>
          </a:r>
          <a:endParaRPr lang="en-US" dirty="0"/>
        </a:p>
      </dgm:t>
    </dgm:pt>
    <dgm:pt modelId="{28AC6220-AA2D-5344-A5AB-F205B27CFECF}" type="parTrans" cxnId="{6CDA52AD-C604-594D-B93C-1380AC016190}">
      <dgm:prSet/>
      <dgm:spPr/>
      <dgm:t>
        <a:bodyPr/>
        <a:lstStyle/>
        <a:p>
          <a:endParaRPr lang="en-US"/>
        </a:p>
      </dgm:t>
    </dgm:pt>
    <dgm:pt modelId="{ABB60DEE-26A5-BE4F-B81E-7E47DF545C99}" type="sibTrans" cxnId="{6CDA52AD-C604-594D-B93C-1380AC016190}">
      <dgm:prSet/>
      <dgm:spPr/>
      <dgm:t>
        <a:bodyPr/>
        <a:lstStyle/>
        <a:p>
          <a:endParaRPr lang="en-US"/>
        </a:p>
      </dgm:t>
    </dgm:pt>
    <dgm:pt modelId="{AB345058-8E3C-164B-99A9-B7822852287A}">
      <dgm:prSet phldrT="[Text]"/>
      <dgm:spPr>
        <a:solidFill>
          <a:srgbClr val="008000"/>
        </a:solidFill>
      </dgm:spPr>
      <dgm:t>
        <a:bodyPr/>
        <a:lstStyle/>
        <a:p>
          <a:r>
            <a:rPr lang="en-US" dirty="0" smtClean="0"/>
            <a:t>Healthy Repair / Restore Zone </a:t>
          </a:r>
        </a:p>
        <a:p>
          <a:endParaRPr lang="en-US" dirty="0" smtClean="0"/>
        </a:p>
        <a:p>
          <a:r>
            <a:rPr lang="en-US" dirty="0" smtClean="0"/>
            <a:t>Neutral pH (6.5-7.5)</a:t>
          </a:r>
          <a:endParaRPr lang="en-US" dirty="0"/>
        </a:p>
      </dgm:t>
    </dgm:pt>
    <dgm:pt modelId="{FFA4AD1D-9247-7241-8AC7-8F2FD70BC5AB}" type="parTrans" cxnId="{F3A2D57A-95B6-C246-A37B-DC9E2AB46D98}">
      <dgm:prSet/>
      <dgm:spPr/>
      <dgm:t>
        <a:bodyPr/>
        <a:lstStyle/>
        <a:p>
          <a:endParaRPr lang="en-US"/>
        </a:p>
      </dgm:t>
    </dgm:pt>
    <dgm:pt modelId="{8D47D6EC-33E4-A747-9572-46CFFE8B5F04}" type="sibTrans" cxnId="{F3A2D57A-95B6-C246-A37B-DC9E2AB46D98}">
      <dgm:prSet/>
      <dgm:spPr/>
      <dgm:t>
        <a:bodyPr/>
        <a:lstStyle/>
        <a:p>
          <a:endParaRPr lang="en-US"/>
        </a:p>
      </dgm:t>
    </dgm:pt>
    <dgm:pt modelId="{BF088209-74B0-7D4C-84CA-AAEADF8E5489}">
      <dgm:prSet/>
      <dgm:spPr>
        <a:solidFill>
          <a:srgbClr val="B50534"/>
        </a:solidFill>
      </dgm:spPr>
      <dgm:t>
        <a:bodyPr/>
        <a:lstStyle/>
        <a:p>
          <a:r>
            <a:rPr lang="en-US" dirty="0" smtClean="0"/>
            <a:t>Catabolic illness tears you down</a:t>
          </a:r>
        </a:p>
        <a:p>
          <a:endParaRPr lang="en-US" dirty="0" smtClean="0"/>
        </a:p>
        <a:p>
          <a:r>
            <a:rPr lang="en-US" dirty="0" smtClean="0"/>
            <a:t>Alkaline pH (7.5-8.0)</a:t>
          </a:r>
          <a:endParaRPr lang="en-US" dirty="0"/>
        </a:p>
      </dgm:t>
    </dgm:pt>
    <dgm:pt modelId="{C7A12643-E991-F44D-9A29-CE5C44EE1ACE}" type="parTrans" cxnId="{70474AC5-CAE5-F945-9F97-83C11D73FF14}">
      <dgm:prSet/>
      <dgm:spPr/>
      <dgm:t>
        <a:bodyPr/>
        <a:lstStyle/>
        <a:p>
          <a:endParaRPr lang="en-US"/>
        </a:p>
      </dgm:t>
    </dgm:pt>
    <dgm:pt modelId="{4D6526B6-93DD-BB4A-81E6-8FBAA30A0F17}" type="sibTrans" cxnId="{70474AC5-CAE5-F945-9F97-83C11D73FF14}">
      <dgm:prSet/>
      <dgm:spPr/>
      <dgm:t>
        <a:bodyPr/>
        <a:lstStyle/>
        <a:p>
          <a:endParaRPr lang="en-US"/>
        </a:p>
      </dgm:t>
    </dgm:pt>
    <dgm:pt modelId="{ED265CB9-5F4A-0942-9038-E00220CC28C8}" type="pres">
      <dgm:prSet presAssocID="{7AA7AB18-6DA9-644C-894B-CF701977C87D}" presName="Name0" presStyleCnt="0">
        <dgm:presLayoutVars>
          <dgm:dir/>
          <dgm:resizeHandles val="exact"/>
        </dgm:presLayoutVars>
      </dgm:prSet>
      <dgm:spPr/>
      <dgm:t>
        <a:bodyPr/>
        <a:lstStyle/>
        <a:p>
          <a:endParaRPr lang="en-US"/>
        </a:p>
      </dgm:t>
    </dgm:pt>
    <dgm:pt modelId="{9DBAC749-FCD8-A846-9B98-54C4DB714B63}" type="pres">
      <dgm:prSet presAssocID="{7AA7AB18-6DA9-644C-894B-CF701977C87D}" presName="bkgdShp" presStyleLbl="alignAccFollowNode1" presStyleIdx="0" presStyleCnt="1"/>
      <dgm:spPr>
        <a:noFill/>
        <a:ln>
          <a:noFill/>
        </a:ln>
      </dgm:spPr>
    </dgm:pt>
    <dgm:pt modelId="{ACCFCB2A-D1CD-CD4D-8B0C-972C6DF348E8}" type="pres">
      <dgm:prSet presAssocID="{7AA7AB18-6DA9-644C-894B-CF701977C87D}" presName="linComp" presStyleCnt="0"/>
      <dgm:spPr/>
    </dgm:pt>
    <dgm:pt modelId="{F59C2835-FD68-9F43-9E52-7709C2EB9BC7}" type="pres">
      <dgm:prSet presAssocID="{2678806D-CAFA-7E43-82C7-2330194F5D60}" presName="compNode" presStyleCnt="0"/>
      <dgm:spPr/>
    </dgm:pt>
    <dgm:pt modelId="{ABAD549D-51F4-5246-BA93-C706013D1AFE}" type="pres">
      <dgm:prSet presAssocID="{2678806D-CAFA-7E43-82C7-2330194F5D60}" presName="node" presStyleLbl="node1" presStyleIdx="0" presStyleCnt="3">
        <dgm:presLayoutVars>
          <dgm:bulletEnabled val="1"/>
        </dgm:presLayoutVars>
      </dgm:prSet>
      <dgm:spPr/>
      <dgm:t>
        <a:bodyPr/>
        <a:lstStyle/>
        <a:p>
          <a:endParaRPr lang="en-US"/>
        </a:p>
      </dgm:t>
    </dgm:pt>
    <dgm:pt modelId="{35F7F220-6918-8840-90F3-2AA5ABBEB893}" type="pres">
      <dgm:prSet presAssocID="{2678806D-CAFA-7E43-82C7-2330194F5D60}" presName="invisiNode" presStyleLbl="node1" presStyleIdx="0" presStyleCnt="3"/>
      <dgm:spPr/>
    </dgm:pt>
    <dgm:pt modelId="{8480F65D-6307-5541-B3FB-41879454EB2A}" type="pres">
      <dgm:prSet presAssocID="{2678806D-CAFA-7E43-82C7-2330194F5D60}" presName="imagNode" presStyleLbl="fgImgPlace1" presStyleIdx="0" presStyleCnt="3" custLinFactNeighborY="557"/>
      <dgm:spPr>
        <a:blipFill>
          <a:blip xmlns:r="http://schemas.openxmlformats.org/officeDocument/2006/relationships" r:embed="rId1" cstate="print">
            <a:extLst/>
          </a:blip>
          <a:srcRect/>
          <a:stretch>
            <a:fillRect/>
          </a:stretch>
        </a:blipFill>
      </dgm:spPr>
    </dgm:pt>
    <dgm:pt modelId="{9C894C65-B876-9342-AF8B-8B8FBD33EA09}" type="pres">
      <dgm:prSet presAssocID="{ABB60DEE-26A5-BE4F-B81E-7E47DF545C99}" presName="sibTrans" presStyleLbl="sibTrans2D1" presStyleIdx="0" presStyleCnt="0"/>
      <dgm:spPr/>
      <dgm:t>
        <a:bodyPr/>
        <a:lstStyle/>
        <a:p>
          <a:endParaRPr lang="en-US"/>
        </a:p>
      </dgm:t>
    </dgm:pt>
    <dgm:pt modelId="{8FD4115C-8CDE-2440-9D03-7475630E8BBE}" type="pres">
      <dgm:prSet presAssocID="{AB345058-8E3C-164B-99A9-B7822852287A}" presName="compNode" presStyleCnt="0"/>
      <dgm:spPr/>
    </dgm:pt>
    <dgm:pt modelId="{DA0C81BC-0B5D-F24F-82C6-515FA58865E8}" type="pres">
      <dgm:prSet presAssocID="{AB345058-8E3C-164B-99A9-B7822852287A}" presName="node" presStyleLbl="node1" presStyleIdx="1" presStyleCnt="3">
        <dgm:presLayoutVars>
          <dgm:bulletEnabled val="1"/>
        </dgm:presLayoutVars>
      </dgm:prSet>
      <dgm:spPr/>
      <dgm:t>
        <a:bodyPr/>
        <a:lstStyle/>
        <a:p>
          <a:endParaRPr lang="en-US"/>
        </a:p>
      </dgm:t>
    </dgm:pt>
    <dgm:pt modelId="{634F408B-98AE-0141-B42E-994D516D44C2}" type="pres">
      <dgm:prSet presAssocID="{AB345058-8E3C-164B-99A9-B7822852287A}" presName="invisiNode" presStyleLbl="node1" presStyleIdx="1" presStyleCnt="3"/>
      <dgm:spPr/>
    </dgm:pt>
    <dgm:pt modelId="{BD8EBB6D-475A-0645-8908-5E24329EFBB9}" type="pres">
      <dgm:prSet presAssocID="{AB345058-8E3C-164B-99A9-B7822852287A}" presName="imagNode" presStyleLbl="fgImgPlace1" presStyleIdx="1" presStyleCnt="3"/>
      <dgm:spPr>
        <a:blipFill>
          <a:blip xmlns:r="http://schemas.openxmlformats.org/officeDocument/2006/relationships" r:embed="rId2" cstate="print">
            <a:extLst/>
          </a:blip>
          <a:srcRect/>
          <a:stretch>
            <a:fillRect/>
          </a:stretch>
        </a:blipFill>
      </dgm:spPr>
    </dgm:pt>
    <dgm:pt modelId="{55BAA0FB-E74C-AB46-A140-8287EF39A2C5}" type="pres">
      <dgm:prSet presAssocID="{8D47D6EC-33E4-A747-9572-46CFFE8B5F04}" presName="sibTrans" presStyleLbl="sibTrans2D1" presStyleIdx="0" presStyleCnt="0"/>
      <dgm:spPr/>
      <dgm:t>
        <a:bodyPr/>
        <a:lstStyle/>
        <a:p>
          <a:endParaRPr lang="en-US"/>
        </a:p>
      </dgm:t>
    </dgm:pt>
    <dgm:pt modelId="{D7DA7796-A79F-E049-ACEC-D312BEE5A041}" type="pres">
      <dgm:prSet presAssocID="{BF088209-74B0-7D4C-84CA-AAEADF8E5489}" presName="compNode" presStyleCnt="0"/>
      <dgm:spPr/>
    </dgm:pt>
    <dgm:pt modelId="{F7F16994-FC3E-1643-AACB-D862C53E7547}" type="pres">
      <dgm:prSet presAssocID="{BF088209-74B0-7D4C-84CA-AAEADF8E5489}" presName="node" presStyleLbl="node1" presStyleIdx="2" presStyleCnt="3">
        <dgm:presLayoutVars>
          <dgm:bulletEnabled val="1"/>
        </dgm:presLayoutVars>
      </dgm:prSet>
      <dgm:spPr/>
      <dgm:t>
        <a:bodyPr/>
        <a:lstStyle/>
        <a:p>
          <a:endParaRPr lang="en-US"/>
        </a:p>
      </dgm:t>
    </dgm:pt>
    <dgm:pt modelId="{4E4390AD-23DE-8942-893B-B586C058F333}" type="pres">
      <dgm:prSet presAssocID="{BF088209-74B0-7D4C-84CA-AAEADF8E5489}" presName="invisiNode" presStyleLbl="node1" presStyleIdx="2" presStyleCnt="3"/>
      <dgm:spPr/>
    </dgm:pt>
    <dgm:pt modelId="{8855CD60-7F41-4245-B348-34BB6D8F72B7}" type="pres">
      <dgm:prSet presAssocID="{BF088209-74B0-7D4C-84CA-AAEADF8E5489}" presName="imagNode" presStyleLbl="fgImgPlace1" presStyleIdx="2" presStyleCnt="3"/>
      <dgm:spPr>
        <a:blipFill>
          <a:blip xmlns:r="http://schemas.openxmlformats.org/officeDocument/2006/relationships" r:embed="rId3" cstate="print">
            <a:extLst/>
          </a:blip>
          <a:srcRect/>
          <a:stretch>
            <a:fillRect/>
          </a:stretch>
        </a:blipFill>
      </dgm:spPr>
    </dgm:pt>
  </dgm:ptLst>
  <dgm:cxnLst>
    <dgm:cxn modelId="{EA2AD8C9-5924-9942-AFE8-8EF2441A9D90}" type="presOf" srcId="{8D47D6EC-33E4-A747-9572-46CFFE8B5F04}" destId="{55BAA0FB-E74C-AB46-A140-8287EF39A2C5}" srcOrd="0" destOrd="0" presId="urn:microsoft.com/office/officeart/2005/8/layout/pList2#1"/>
    <dgm:cxn modelId="{1622651F-7CA5-0E44-92EC-4FDC6F4E741E}" type="presOf" srcId="{AB345058-8E3C-164B-99A9-B7822852287A}" destId="{DA0C81BC-0B5D-F24F-82C6-515FA58865E8}" srcOrd="0" destOrd="0" presId="urn:microsoft.com/office/officeart/2005/8/layout/pList2#1"/>
    <dgm:cxn modelId="{A678DEBC-731D-6A46-BFC1-EEBCD058F6EC}" type="presOf" srcId="{2678806D-CAFA-7E43-82C7-2330194F5D60}" destId="{ABAD549D-51F4-5246-BA93-C706013D1AFE}" srcOrd="0" destOrd="0" presId="urn:microsoft.com/office/officeart/2005/8/layout/pList2#1"/>
    <dgm:cxn modelId="{F84465A8-E991-9E43-B265-6B97031AB005}" type="presOf" srcId="{ABB60DEE-26A5-BE4F-B81E-7E47DF545C99}" destId="{9C894C65-B876-9342-AF8B-8B8FBD33EA09}" srcOrd="0" destOrd="0" presId="urn:microsoft.com/office/officeart/2005/8/layout/pList2#1"/>
    <dgm:cxn modelId="{6CDA52AD-C604-594D-B93C-1380AC016190}" srcId="{7AA7AB18-6DA9-644C-894B-CF701977C87D}" destId="{2678806D-CAFA-7E43-82C7-2330194F5D60}" srcOrd="0" destOrd="0" parTransId="{28AC6220-AA2D-5344-A5AB-F205B27CFECF}" sibTransId="{ABB60DEE-26A5-BE4F-B81E-7E47DF545C99}"/>
    <dgm:cxn modelId="{88439364-2769-AA45-AF12-27A13637DEFF}" type="presOf" srcId="{BF088209-74B0-7D4C-84CA-AAEADF8E5489}" destId="{F7F16994-FC3E-1643-AACB-D862C53E7547}" srcOrd="0" destOrd="0" presId="urn:microsoft.com/office/officeart/2005/8/layout/pList2#1"/>
    <dgm:cxn modelId="{F3A2D57A-95B6-C246-A37B-DC9E2AB46D98}" srcId="{7AA7AB18-6DA9-644C-894B-CF701977C87D}" destId="{AB345058-8E3C-164B-99A9-B7822852287A}" srcOrd="1" destOrd="0" parTransId="{FFA4AD1D-9247-7241-8AC7-8F2FD70BC5AB}" sibTransId="{8D47D6EC-33E4-A747-9572-46CFFE8B5F04}"/>
    <dgm:cxn modelId="{DEB40A25-D3F6-8142-B0DA-885920A37F39}" type="presOf" srcId="{7AA7AB18-6DA9-644C-894B-CF701977C87D}" destId="{ED265CB9-5F4A-0942-9038-E00220CC28C8}" srcOrd="0" destOrd="0" presId="urn:microsoft.com/office/officeart/2005/8/layout/pList2#1"/>
    <dgm:cxn modelId="{70474AC5-CAE5-F945-9F97-83C11D73FF14}" srcId="{7AA7AB18-6DA9-644C-894B-CF701977C87D}" destId="{BF088209-74B0-7D4C-84CA-AAEADF8E5489}" srcOrd="2" destOrd="0" parTransId="{C7A12643-E991-F44D-9A29-CE5C44EE1ACE}" sibTransId="{4D6526B6-93DD-BB4A-81E6-8FBAA30A0F17}"/>
    <dgm:cxn modelId="{A7D2C1CB-1D4D-1B4E-AB4B-BAD8804833F9}" type="presParOf" srcId="{ED265CB9-5F4A-0942-9038-E00220CC28C8}" destId="{9DBAC749-FCD8-A846-9B98-54C4DB714B63}" srcOrd="0" destOrd="0" presId="urn:microsoft.com/office/officeart/2005/8/layout/pList2#1"/>
    <dgm:cxn modelId="{E6C2EED8-7E3B-0742-A656-D47D182162BE}" type="presParOf" srcId="{ED265CB9-5F4A-0942-9038-E00220CC28C8}" destId="{ACCFCB2A-D1CD-CD4D-8B0C-972C6DF348E8}" srcOrd="1" destOrd="0" presId="urn:microsoft.com/office/officeart/2005/8/layout/pList2#1"/>
    <dgm:cxn modelId="{A11218F5-2683-EC45-BAED-14D4B4CFD721}" type="presParOf" srcId="{ACCFCB2A-D1CD-CD4D-8B0C-972C6DF348E8}" destId="{F59C2835-FD68-9F43-9E52-7709C2EB9BC7}" srcOrd="0" destOrd="0" presId="urn:microsoft.com/office/officeart/2005/8/layout/pList2#1"/>
    <dgm:cxn modelId="{0979B95E-BBED-014B-8F46-15C44E823B60}" type="presParOf" srcId="{F59C2835-FD68-9F43-9E52-7709C2EB9BC7}" destId="{ABAD549D-51F4-5246-BA93-C706013D1AFE}" srcOrd="0" destOrd="0" presId="urn:microsoft.com/office/officeart/2005/8/layout/pList2#1"/>
    <dgm:cxn modelId="{286CA0CC-91C7-A749-B195-F1F7063E2505}" type="presParOf" srcId="{F59C2835-FD68-9F43-9E52-7709C2EB9BC7}" destId="{35F7F220-6918-8840-90F3-2AA5ABBEB893}" srcOrd="1" destOrd="0" presId="urn:microsoft.com/office/officeart/2005/8/layout/pList2#1"/>
    <dgm:cxn modelId="{00DFC431-B8FB-804A-B514-984C2DF45588}" type="presParOf" srcId="{F59C2835-FD68-9F43-9E52-7709C2EB9BC7}" destId="{8480F65D-6307-5541-B3FB-41879454EB2A}" srcOrd="2" destOrd="0" presId="urn:microsoft.com/office/officeart/2005/8/layout/pList2#1"/>
    <dgm:cxn modelId="{D804E429-9CB2-6946-8AC8-11B7A3EC6901}" type="presParOf" srcId="{ACCFCB2A-D1CD-CD4D-8B0C-972C6DF348E8}" destId="{9C894C65-B876-9342-AF8B-8B8FBD33EA09}" srcOrd="1" destOrd="0" presId="urn:microsoft.com/office/officeart/2005/8/layout/pList2#1"/>
    <dgm:cxn modelId="{CC7B74E4-0355-EA4B-BE8E-6A2FC55C862E}" type="presParOf" srcId="{ACCFCB2A-D1CD-CD4D-8B0C-972C6DF348E8}" destId="{8FD4115C-8CDE-2440-9D03-7475630E8BBE}" srcOrd="2" destOrd="0" presId="urn:microsoft.com/office/officeart/2005/8/layout/pList2#1"/>
    <dgm:cxn modelId="{8A6FEB06-75B4-824C-A040-6B9798801DD7}" type="presParOf" srcId="{8FD4115C-8CDE-2440-9D03-7475630E8BBE}" destId="{DA0C81BC-0B5D-F24F-82C6-515FA58865E8}" srcOrd="0" destOrd="0" presId="urn:microsoft.com/office/officeart/2005/8/layout/pList2#1"/>
    <dgm:cxn modelId="{8812F8E4-5016-D64B-B100-E12E38D7982D}" type="presParOf" srcId="{8FD4115C-8CDE-2440-9D03-7475630E8BBE}" destId="{634F408B-98AE-0141-B42E-994D516D44C2}" srcOrd="1" destOrd="0" presId="urn:microsoft.com/office/officeart/2005/8/layout/pList2#1"/>
    <dgm:cxn modelId="{6ACAA626-DF3B-844E-B61D-901EE27F0F56}" type="presParOf" srcId="{8FD4115C-8CDE-2440-9D03-7475630E8BBE}" destId="{BD8EBB6D-475A-0645-8908-5E24329EFBB9}" srcOrd="2" destOrd="0" presId="urn:microsoft.com/office/officeart/2005/8/layout/pList2#1"/>
    <dgm:cxn modelId="{787EA642-D84B-AF43-9C89-BA80DD5F14DC}" type="presParOf" srcId="{ACCFCB2A-D1CD-CD4D-8B0C-972C6DF348E8}" destId="{55BAA0FB-E74C-AB46-A140-8287EF39A2C5}" srcOrd="3" destOrd="0" presId="urn:microsoft.com/office/officeart/2005/8/layout/pList2#1"/>
    <dgm:cxn modelId="{9D765FB5-247D-C94F-82E0-6B6A8332E13F}" type="presParOf" srcId="{ACCFCB2A-D1CD-CD4D-8B0C-972C6DF348E8}" destId="{D7DA7796-A79F-E049-ACEC-D312BEE5A041}" srcOrd="4" destOrd="0" presId="urn:microsoft.com/office/officeart/2005/8/layout/pList2#1"/>
    <dgm:cxn modelId="{5BF2DEBE-9A5D-8B4C-BBCA-8226D36BF02D}" type="presParOf" srcId="{D7DA7796-A79F-E049-ACEC-D312BEE5A041}" destId="{F7F16994-FC3E-1643-AACB-D862C53E7547}" srcOrd="0" destOrd="0" presId="urn:microsoft.com/office/officeart/2005/8/layout/pList2#1"/>
    <dgm:cxn modelId="{FBFC0412-EAED-4B4D-8A04-77BADF88A25F}" type="presParOf" srcId="{D7DA7796-A79F-E049-ACEC-D312BEE5A041}" destId="{4E4390AD-23DE-8942-893B-B586C058F333}" srcOrd="1" destOrd="0" presId="urn:microsoft.com/office/officeart/2005/8/layout/pList2#1"/>
    <dgm:cxn modelId="{0CAC54AF-603B-3E47-B36C-07C8D55D9E79}" type="presParOf" srcId="{D7DA7796-A79F-E049-ACEC-D312BEE5A041}" destId="{8855CD60-7F41-4245-B348-34BB6D8F72B7}" srcOrd="2" destOrd="0" presId="urn:microsoft.com/office/officeart/2005/8/layout/pList2#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63D0AB-25EA-9747-AF09-169FC8B39527}" type="doc">
      <dgm:prSet loTypeId="urn:microsoft.com/office/officeart/2005/8/layout/radial6" loCatId="" qsTypeId="urn:microsoft.com/office/officeart/2005/8/quickstyle/simple3" qsCatId="simple" csTypeId="urn:microsoft.com/office/officeart/2005/8/colors/accent1_2" csCatId="accent1" phldr="1"/>
      <dgm:spPr/>
      <dgm:t>
        <a:bodyPr/>
        <a:lstStyle/>
        <a:p>
          <a:endParaRPr lang="en-US"/>
        </a:p>
      </dgm:t>
    </dgm:pt>
    <dgm:pt modelId="{FAE10A76-BEAC-DF43-B32D-17E5C0CA3525}">
      <dgm:prSet phldrT="[Text]"/>
      <dgm:spPr>
        <a:effectLst/>
      </dgm:spPr>
      <dgm:t>
        <a:bodyPr/>
        <a:lstStyle/>
        <a:p>
          <a:r>
            <a:rPr lang="fr-FR" dirty="0" smtClean="0">
              <a:latin typeface="Calibri" pitchFamily="34" charset="0"/>
              <a:cs typeface="Calibri" pitchFamily="34" charset="0"/>
            </a:rPr>
            <a:t>Inflammation =</a:t>
          </a:r>
        </a:p>
        <a:p>
          <a:r>
            <a:rPr lang="fr-FR" dirty="0" err="1" smtClean="0">
              <a:latin typeface="Calibri" pitchFamily="34" charset="0"/>
              <a:cs typeface="Calibri" pitchFamily="34" charset="0"/>
            </a:rPr>
            <a:t>Lack</a:t>
          </a:r>
          <a:r>
            <a:rPr lang="fr-FR" dirty="0" smtClean="0">
              <a:latin typeface="Calibri" pitchFamily="34" charset="0"/>
              <a:cs typeface="Calibri" pitchFamily="34" charset="0"/>
            </a:rPr>
            <a:t> of </a:t>
          </a:r>
          <a:r>
            <a:rPr lang="fr-FR" dirty="0" err="1" smtClean="0">
              <a:latin typeface="Calibri" pitchFamily="34" charset="0"/>
              <a:cs typeface="Calibri" pitchFamily="34" charset="0"/>
            </a:rPr>
            <a:t>Repair</a:t>
          </a:r>
          <a:r>
            <a:rPr lang="fr-FR" dirty="0" smtClean="0">
              <a:latin typeface="Calibri" pitchFamily="34" charset="0"/>
              <a:cs typeface="Calibri" pitchFamily="34" charset="0"/>
            </a:rPr>
            <a:t> =</a:t>
          </a:r>
        </a:p>
        <a:p>
          <a:r>
            <a:rPr lang="fr-FR" dirty="0" smtClean="0">
              <a:latin typeface="Calibri" pitchFamily="34" charset="0"/>
              <a:cs typeface="Calibri" pitchFamily="34" charset="0"/>
            </a:rPr>
            <a:t>Obstacle to </a:t>
          </a:r>
          <a:r>
            <a:rPr lang="fr-FR" dirty="0" err="1" smtClean="0">
              <a:latin typeface="Calibri" pitchFamily="34" charset="0"/>
              <a:cs typeface="Calibri" pitchFamily="34" charset="0"/>
            </a:rPr>
            <a:t>recovery</a:t>
          </a:r>
          <a:endParaRPr lang="en-US" dirty="0"/>
        </a:p>
      </dgm:t>
    </dgm:pt>
    <dgm:pt modelId="{236B910B-8771-C14F-A860-8F2DFFD46BC1}" type="parTrans" cxnId="{E7E3AD94-D2A4-4749-8004-33EE65D7C7D7}">
      <dgm:prSet/>
      <dgm:spPr/>
      <dgm:t>
        <a:bodyPr/>
        <a:lstStyle/>
        <a:p>
          <a:endParaRPr lang="en-US"/>
        </a:p>
      </dgm:t>
    </dgm:pt>
    <dgm:pt modelId="{39B916BC-4142-284D-8A68-3A8C62BB2B03}" type="sibTrans" cxnId="{E7E3AD94-D2A4-4749-8004-33EE65D7C7D7}">
      <dgm:prSet/>
      <dgm:spPr/>
      <dgm:t>
        <a:bodyPr/>
        <a:lstStyle/>
        <a:p>
          <a:endParaRPr lang="en-US"/>
        </a:p>
      </dgm:t>
    </dgm:pt>
    <dgm:pt modelId="{F41142B6-58DB-B247-BB79-214391293851}">
      <dgm:prSet phldrT="[Text]" custT="1"/>
      <dgm:spPr>
        <a:effectLst/>
      </dgm:spPr>
      <dgm:t>
        <a:bodyPr/>
        <a:lstStyle/>
        <a:p>
          <a:r>
            <a:rPr lang="fr-FR" sz="1300" dirty="0" err="1" smtClean="0">
              <a:latin typeface="Calibri" pitchFamily="34" charset="0"/>
              <a:cs typeface="Calibri" pitchFamily="34" charset="0"/>
            </a:rPr>
            <a:t>Cardiovascular</a:t>
          </a:r>
          <a:r>
            <a:rPr lang="fr-FR" sz="1300" dirty="0" smtClean="0">
              <a:latin typeface="Calibri" pitchFamily="34" charset="0"/>
              <a:cs typeface="Calibri" pitchFamily="34" charset="0"/>
            </a:rPr>
            <a:t> </a:t>
          </a:r>
          <a:r>
            <a:rPr lang="fr-FR" sz="1300" dirty="0" err="1" smtClean="0">
              <a:latin typeface="Calibri" pitchFamily="34" charset="0"/>
              <a:cs typeface="Calibri" pitchFamily="34" charset="0"/>
            </a:rPr>
            <a:t>diseases</a:t>
          </a:r>
          <a:endParaRPr lang="en-US" sz="1300" dirty="0"/>
        </a:p>
      </dgm:t>
    </dgm:pt>
    <dgm:pt modelId="{0411DDFD-8E57-C94F-8DB2-3E3BEEF404FB}" type="parTrans" cxnId="{625B809F-AE6F-5342-8EE2-B03CF2708748}">
      <dgm:prSet/>
      <dgm:spPr/>
      <dgm:t>
        <a:bodyPr/>
        <a:lstStyle/>
        <a:p>
          <a:endParaRPr lang="en-US"/>
        </a:p>
      </dgm:t>
    </dgm:pt>
    <dgm:pt modelId="{7F7E0494-3722-054D-A434-153BB21722CC}" type="sibTrans" cxnId="{625B809F-AE6F-5342-8EE2-B03CF2708748}">
      <dgm:prSet/>
      <dgm:spPr>
        <a:effectLst/>
      </dgm:spPr>
      <dgm:t>
        <a:bodyPr/>
        <a:lstStyle/>
        <a:p>
          <a:endParaRPr lang="en-US"/>
        </a:p>
      </dgm:t>
    </dgm:pt>
    <dgm:pt modelId="{C0903F94-6258-4344-87E4-BB0AD9E5328B}">
      <dgm:prSet phldrT="[Text]" custT="1"/>
      <dgm:spPr>
        <a:effectLst/>
      </dgm:spPr>
      <dgm:t>
        <a:bodyPr/>
        <a:lstStyle/>
        <a:p>
          <a:r>
            <a:rPr lang="en-US" sz="1800" dirty="0" smtClean="0"/>
            <a:t>Diabetes II</a:t>
          </a:r>
          <a:endParaRPr lang="en-US" sz="1800" dirty="0"/>
        </a:p>
      </dgm:t>
    </dgm:pt>
    <dgm:pt modelId="{6C747D40-27D5-FC46-A1EE-F470DA7137C6}" type="parTrans" cxnId="{C77A0CA0-8055-9B48-8093-F62EDEAC4C9E}">
      <dgm:prSet/>
      <dgm:spPr/>
      <dgm:t>
        <a:bodyPr/>
        <a:lstStyle/>
        <a:p>
          <a:endParaRPr lang="en-US"/>
        </a:p>
      </dgm:t>
    </dgm:pt>
    <dgm:pt modelId="{C98130DA-D7DD-FC4F-90E0-3853D75CD6D3}" type="sibTrans" cxnId="{C77A0CA0-8055-9B48-8093-F62EDEAC4C9E}">
      <dgm:prSet/>
      <dgm:spPr>
        <a:effectLst/>
      </dgm:spPr>
      <dgm:t>
        <a:bodyPr/>
        <a:lstStyle/>
        <a:p>
          <a:endParaRPr lang="en-US"/>
        </a:p>
      </dgm:t>
    </dgm:pt>
    <dgm:pt modelId="{1BE471A0-2622-E94F-87B5-E9806C622AF0}">
      <dgm:prSet phldrT="[Text]" custT="1"/>
      <dgm:spPr>
        <a:effectLst/>
      </dgm:spPr>
      <dgm:t>
        <a:bodyPr/>
        <a:lstStyle/>
        <a:p>
          <a:r>
            <a:rPr lang="en-US" sz="1700" dirty="0" err="1" smtClean="0"/>
            <a:t>Alzheimers</a:t>
          </a:r>
          <a:endParaRPr lang="en-US" sz="1700" dirty="0"/>
        </a:p>
      </dgm:t>
    </dgm:pt>
    <dgm:pt modelId="{52DDAFAE-E2D1-5F40-8533-7C928471F9FA}" type="parTrans" cxnId="{B0AEC19A-F216-514C-815D-06A371563C95}">
      <dgm:prSet/>
      <dgm:spPr/>
      <dgm:t>
        <a:bodyPr/>
        <a:lstStyle/>
        <a:p>
          <a:endParaRPr lang="en-US"/>
        </a:p>
      </dgm:t>
    </dgm:pt>
    <dgm:pt modelId="{57D2D653-4B50-6C40-A2DB-620D3BA35CAC}" type="sibTrans" cxnId="{B0AEC19A-F216-514C-815D-06A371563C95}">
      <dgm:prSet/>
      <dgm:spPr>
        <a:effectLst/>
      </dgm:spPr>
      <dgm:t>
        <a:bodyPr/>
        <a:lstStyle/>
        <a:p>
          <a:endParaRPr lang="en-US"/>
        </a:p>
      </dgm:t>
    </dgm:pt>
    <dgm:pt modelId="{82F55D38-6AE4-C64B-8D41-6BFD0BBA06B8}">
      <dgm:prSet phldrT="[Text]" custT="1"/>
      <dgm:spPr>
        <a:effectLst/>
      </dgm:spPr>
      <dgm:t>
        <a:bodyPr/>
        <a:lstStyle/>
        <a:p>
          <a:r>
            <a:rPr lang="en-US" sz="1700" dirty="0" smtClean="0"/>
            <a:t>Arthritis</a:t>
          </a:r>
          <a:endParaRPr lang="en-US" sz="1700" dirty="0"/>
        </a:p>
      </dgm:t>
    </dgm:pt>
    <dgm:pt modelId="{7D51BEBC-CE43-3443-94AC-A10782B59983}" type="parTrans" cxnId="{A5B861F6-A271-F34E-9CC6-65C7095B7EE6}">
      <dgm:prSet/>
      <dgm:spPr/>
      <dgm:t>
        <a:bodyPr/>
        <a:lstStyle/>
        <a:p>
          <a:endParaRPr lang="en-US"/>
        </a:p>
      </dgm:t>
    </dgm:pt>
    <dgm:pt modelId="{30776B6C-618F-8B40-8D5F-3545A014D74F}" type="sibTrans" cxnId="{A5B861F6-A271-F34E-9CC6-65C7095B7EE6}">
      <dgm:prSet/>
      <dgm:spPr>
        <a:effectLst/>
      </dgm:spPr>
      <dgm:t>
        <a:bodyPr/>
        <a:lstStyle/>
        <a:p>
          <a:endParaRPr lang="en-US"/>
        </a:p>
      </dgm:t>
    </dgm:pt>
    <dgm:pt modelId="{183D1342-3E7A-F842-A246-95C866BC498B}">
      <dgm:prSet phldrT="[Text]" custT="1"/>
      <dgm:spPr>
        <a:effectLst/>
      </dgm:spPr>
      <dgm:t>
        <a:bodyPr/>
        <a:lstStyle/>
        <a:p>
          <a:r>
            <a:rPr lang="en-US" sz="1400" dirty="0" smtClean="0"/>
            <a:t>Autoimmune Diseases</a:t>
          </a:r>
          <a:endParaRPr lang="en-US" sz="1400" dirty="0"/>
        </a:p>
      </dgm:t>
    </dgm:pt>
    <dgm:pt modelId="{94F476C9-07E3-9C47-B1D6-DD7205BDCD9F}" type="parTrans" cxnId="{C1BC23BB-075C-1141-B116-010B6E3DF118}">
      <dgm:prSet/>
      <dgm:spPr/>
      <dgm:t>
        <a:bodyPr/>
        <a:lstStyle/>
        <a:p>
          <a:endParaRPr lang="en-US"/>
        </a:p>
      </dgm:t>
    </dgm:pt>
    <dgm:pt modelId="{ABC1CDD6-65E3-DC48-962B-887615CCE26C}" type="sibTrans" cxnId="{C1BC23BB-075C-1141-B116-010B6E3DF118}">
      <dgm:prSet/>
      <dgm:spPr>
        <a:effectLst/>
      </dgm:spPr>
      <dgm:t>
        <a:bodyPr/>
        <a:lstStyle/>
        <a:p>
          <a:endParaRPr lang="en-US"/>
        </a:p>
      </dgm:t>
    </dgm:pt>
    <dgm:pt modelId="{3824748F-DB90-B945-B418-59277D398F00}">
      <dgm:prSet phldrT="[Text]" custT="1"/>
      <dgm:spPr>
        <a:effectLst/>
      </dgm:spPr>
      <dgm:t>
        <a:bodyPr/>
        <a:lstStyle/>
        <a:p>
          <a:r>
            <a:rPr lang="en-US" sz="1300" smtClean="0"/>
            <a:t>Neurological Diseases</a:t>
          </a:r>
          <a:endParaRPr lang="en-US" sz="1300" dirty="0"/>
        </a:p>
      </dgm:t>
    </dgm:pt>
    <dgm:pt modelId="{84EF7F51-BFD3-C547-BAF3-E1AB9DD359F1}" type="parTrans" cxnId="{5E57B3B1-C140-CF4F-A64E-5C793738BF7F}">
      <dgm:prSet/>
      <dgm:spPr/>
      <dgm:t>
        <a:bodyPr/>
        <a:lstStyle/>
        <a:p>
          <a:endParaRPr lang="en-US"/>
        </a:p>
      </dgm:t>
    </dgm:pt>
    <dgm:pt modelId="{251BA770-603A-9A4B-9E89-F8AAF97F7B37}" type="sibTrans" cxnId="{5E57B3B1-C140-CF4F-A64E-5C793738BF7F}">
      <dgm:prSet/>
      <dgm:spPr>
        <a:effectLst/>
      </dgm:spPr>
      <dgm:t>
        <a:bodyPr/>
        <a:lstStyle/>
        <a:p>
          <a:endParaRPr lang="en-US"/>
        </a:p>
      </dgm:t>
    </dgm:pt>
    <dgm:pt modelId="{5A8E4189-B333-8846-BDD9-0D68B2C252CA}">
      <dgm:prSet phldrT="[Text]" custT="1"/>
      <dgm:spPr>
        <a:effectLst/>
      </dgm:spPr>
      <dgm:t>
        <a:bodyPr/>
        <a:lstStyle/>
        <a:p>
          <a:r>
            <a:rPr lang="en-US" sz="1300" smtClean="0"/>
            <a:t>Pulmonary Diseases</a:t>
          </a:r>
          <a:endParaRPr lang="en-US" sz="1300" dirty="0"/>
        </a:p>
      </dgm:t>
    </dgm:pt>
    <dgm:pt modelId="{8A9C8FC3-4328-764E-93C4-B97D3B4E9089}" type="parTrans" cxnId="{B8513130-3252-B143-9F48-9562774F165D}">
      <dgm:prSet/>
      <dgm:spPr/>
      <dgm:t>
        <a:bodyPr/>
        <a:lstStyle/>
        <a:p>
          <a:endParaRPr lang="en-US"/>
        </a:p>
      </dgm:t>
    </dgm:pt>
    <dgm:pt modelId="{7129E784-A9AD-AE49-8589-D5AFF0949C3B}" type="sibTrans" cxnId="{B8513130-3252-B143-9F48-9562774F165D}">
      <dgm:prSet/>
      <dgm:spPr>
        <a:effectLst/>
      </dgm:spPr>
      <dgm:t>
        <a:bodyPr/>
        <a:lstStyle/>
        <a:p>
          <a:endParaRPr lang="en-US"/>
        </a:p>
      </dgm:t>
    </dgm:pt>
    <dgm:pt modelId="{D3D60238-7284-2B46-BE77-5AF126DC0330}">
      <dgm:prSet phldrT="[Text]" custT="1"/>
      <dgm:spPr>
        <a:effectLst/>
      </dgm:spPr>
      <dgm:t>
        <a:bodyPr/>
        <a:lstStyle/>
        <a:p>
          <a:r>
            <a:rPr lang="en-US" sz="2000" dirty="0" smtClean="0"/>
            <a:t>Cancer</a:t>
          </a:r>
          <a:endParaRPr lang="en-US" sz="2000" dirty="0"/>
        </a:p>
      </dgm:t>
    </dgm:pt>
    <dgm:pt modelId="{F2B81267-76B3-AF41-B42E-E442BA8DA31E}" type="parTrans" cxnId="{C3BE9927-E28F-8643-A216-926FA34C7FED}">
      <dgm:prSet/>
      <dgm:spPr/>
      <dgm:t>
        <a:bodyPr/>
        <a:lstStyle/>
        <a:p>
          <a:endParaRPr lang="en-US"/>
        </a:p>
      </dgm:t>
    </dgm:pt>
    <dgm:pt modelId="{4C69C837-8763-6146-9A78-10FA66B65B6E}" type="sibTrans" cxnId="{C3BE9927-E28F-8643-A216-926FA34C7FED}">
      <dgm:prSet/>
      <dgm:spPr>
        <a:effectLst/>
      </dgm:spPr>
      <dgm:t>
        <a:bodyPr/>
        <a:lstStyle/>
        <a:p>
          <a:endParaRPr lang="en-US"/>
        </a:p>
      </dgm:t>
    </dgm:pt>
    <dgm:pt modelId="{0D400138-33A4-B044-BBB5-CC95A438CC3F}" type="pres">
      <dgm:prSet presAssocID="{F263D0AB-25EA-9747-AF09-169FC8B39527}" presName="Name0" presStyleCnt="0">
        <dgm:presLayoutVars>
          <dgm:chMax val="1"/>
          <dgm:dir/>
          <dgm:animLvl val="ctr"/>
          <dgm:resizeHandles val="exact"/>
        </dgm:presLayoutVars>
      </dgm:prSet>
      <dgm:spPr/>
      <dgm:t>
        <a:bodyPr/>
        <a:lstStyle/>
        <a:p>
          <a:endParaRPr lang="en-US"/>
        </a:p>
      </dgm:t>
    </dgm:pt>
    <dgm:pt modelId="{D7F8A303-5749-7D43-A27A-8CD2C721207D}" type="pres">
      <dgm:prSet presAssocID="{FAE10A76-BEAC-DF43-B32D-17E5C0CA3525}" presName="centerShape" presStyleLbl="node0" presStyleIdx="0" presStyleCnt="1"/>
      <dgm:spPr/>
      <dgm:t>
        <a:bodyPr/>
        <a:lstStyle/>
        <a:p>
          <a:endParaRPr lang="en-US"/>
        </a:p>
      </dgm:t>
    </dgm:pt>
    <dgm:pt modelId="{E1EAD31D-9667-B943-B4D8-1E07AD15B459}" type="pres">
      <dgm:prSet presAssocID="{F41142B6-58DB-B247-BB79-214391293851}" presName="node" presStyleLbl="node1" presStyleIdx="0" presStyleCnt="8" custRadScaleRad="99738" custRadScaleInc="-6679">
        <dgm:presLayoutVars>
          <dgm:bulletEnabled val="1"/>
        </dgm:presLayoutVars>
      </dgm:prSet>
      <dgm:spPr/>
      <dgm:t>
        <a:bodyPr/>
        <a:lstStyle/>
        <a:p>
          <a:endParaRPr lang="en-US"/>
        </a:p>
      </dgm:t>
    </dgm:pt>
    <dgm:pt modelId="{03590D90-607A-8F40-9E37-4D79F3F96CDE}" type="pres">
      <dgm:prSet presAssocID="{F41142B6-58DB-B247-BB79-214391293851}" presName="dummy" presStyleCnt="0"/>
      <dgm:spPr/>
    </dgm:pt>
    <dgm:pt modelId="{E910361D-F777-7140-B5CB-7F476CB92E76}" type="pres">
      <dgm:prSet presAssocID="{7F7E0494-3722-054D-A434-153BB21722CC}" presName="sibTrans" presStyleLbl="sibTrans2D1" presStyleIdx="0" presStyleCnt="8"/>
      <dgm:spPr/>
      <dgm:t>
        <a:bodyPr/>
        <a:lstStyle/>
        <a:p>
          <a:endParaRPr lang="en-US"/>
        </a:p>
      </dgm:t>
    </dgm:pt>
    <dgm:pt modelId="{54DBDBD0-58E8-AA4E-B6C1-A87B8C37E357}" type="pres">
      <dgm:prSet presAssocID="{C0903F94-6258-4344-87E4-BB0AD9E5328B}" presName="node" presStyleLbl="node1" presStyleIdx="1" presStyleCnt="8">
        <dgm:presLayoutVars>
          <dgm:bulletEnabled val="1"/>
        </dgm:presLayoutVars>
      </dgm:prSet>
      <dgm:spPr/>
      <dgm:t>
        <a:bodyPr/>
        <a:lstStyle/>
        <a:p>
          <a:endParaRPr lang="en-US"/>
        </a:p>
      </dgm:t>
    </dgm:pt>
    <dgm:pt modelId="{B72D5B70-794D-564B-B12F-0E4E1B9A9F3D}" type="pres">
      <dgm:prSet presAssocID="{C0903F94-6258-4344-87E4-BB0AD9E5328B}" presName="dummy" presStyleCnt="0"/>
      <dgm:spPr/>
    </dgm:pt>
    <dgm:pt modelId="{8C500B39-EA5A-304B-B9F1-3D31B39FFDF4}" type="pres">
      <dgm:prSet presAssocID="{C98130DA-D7DD-FC4F-90E0-3853D75CD6D3}" presName="sibTrans" presStyleLbl="sibTrans2D1" presStyleIdx="1" presStyleCnt="8"/>
      <dgm:spPr/>
      <dgm:t>
        <a:bodyPr/>
        <a:lstStyle/>
        <a:p>
          <a:endParaRPr lang="en-US"/>
        </a:p>
      </dgm:t>
    </dgm:pt>
    <dgm:pt modelId="{F82947B0-803C-8E4F-A4E7-8A6FA7EB674C}" type="pres">
      <dgm:prSet presAssocID="{1BE471A0-2622-E94F-87B5-E9806C622AF0}" presName="node" presStyleLbl="node1" presStyleIdx="2" presStyleCnt="8">
        <dgm:presLayoutVars>
          <dgm:bulletEnabled val="1"/>
        </dgm:presLayoutVars>
      </dgm:prSet>
      <dgm:spPr/>
      <dgm:t>
        <a:bodyPr/>
        <a:lstStyle/>
        <a:p>
          <a:endParaRPr lang="en-US"/>
        </a:p>
      </dgm:t>
    </dgm:pt>
    <dgm:pt modelId="{466E426D-0DEE-E746-AFE0-8E0DBE294038}" type="pres">
      <dgm:prSet presAssocID="{1BE471A0-2622-E94F-87B5-E9806C622AF0}" presName="dummy" presStyleCnt="0"/>
      <dgm:spPr/>
    </dgm:pt>
    <dgm:pt modelId="{E0F961C1-66E9-314D-972A-0DE65B5C7517}" type="pres">
      <dgm:prSet presAssocID="{57D2D653-4B50-6C40-A2DB-620D3BA35CAC}" presName="sibTrans" presStyleLbl="sibTrans2D1" presStyleIdx="2" presStyleCnt="8"/>
      <dgm:spPr/>
      <dgm:t>
        <a:bodyPr/>
        <a:lstStyle/>
        <a:p>
          <a:endParaRPr lang="en-US"/>
        </a:p>
      </dgm:t>
    </dgm:pt>
    <dgm:pt modelId="{67798451-AA4E-D84E-A2FE-FFCC447F3C57}" type="pres">
      <dgm:prSet presAssocID="{82F55D38-6AE4-C64B-8D41-6BFD0BBA06B8}" presName="node" presStyleLbl="node1" presStyleIdx="3" presStyleCnt="8">
        <dgm:presLayoutVars>
          <dgm:bulletEnabled val="1"/>
        </dgm:presLayoutVars>
      </dgm:prSet>
      <dgm:spPr/>
      <dgm:t>
        <a:bodyPr/>
        <a:lstStyle/>
        <a:p>
          <a:endParaRPr lang="en-US"/>
        </a:p>
      </dgm:t>
    </dgm:pt>
    <dgm:pt modelId="{3787ECD5-8CEF-6C4B-ABB0-F2CF54B47CD8}" type="pres">
      <dgm:prSet presAssocID="{82F55D38-6AE4-C64B-8D41-6BFD0BBA06B8}" presName="dummy" presStyleCnt="0"/>
      <dgm:spPr/>
    </dgm:pt>
    <dgm:pt modelId="{8FA87F43-4886-5B4C-8871-B6B939D064D0}" type="pres">
      <dgm:prSet presAssocID="{30776B6C-618F-8B40-8D5F-3545A014D74F}" presName="sibTrans" presStyleLbl="sibTrans2D1" presStyleIdx="3" presStyleCnt="8"/>
      <dgm:spPr/>
      <dgm:t>
        <a:bodyPr/>
        <a:lstStyle/>
        <a:p>
          <a:endParaRPr lang="en-US"/>
        </a:p>
      </dgm:t>
    </dgm:pt>
    <dgm:pt modelId="{65735C86-F7CE-5648-93AE-114A8D573C88}" type="pres">
      <dgm:prSet presAssocID="{183D1342-3E7A-F842-A246-95C866BC498B}" presName="node" presStyleLbl="node1" presStyleIdx="4" presStyleCnt="8">
        <dgm:presLayoutVars>
          <dgm:bulletEnabled val="1"/>
        </dgm:presLayoutVars>
      </dgm:prSet>
      <dgm:spPr/>
      <dgm:t>
        <a:bodyPr/>
        <a:lstStyle/>
        <a:p>
          <a:endParaRPr lang="en-US"/>
        </a:p>
      </dgm:t>
    </dgm:pt>
    <dgm:pt modelId="{82B5F029-8BE0-AA4B-8AC2-3FB6BD7B01E9}" type="pres">
      <dgm:prSet presAssocID="{183D1342-3E7A-F842-A246-95C866BC498B}" presName="dummy" presStyleCnt="0"/>
      <dgm:spPr/>
    </dgm:pt>
    <dgm:pt modelId="{B7E638A3-EE87-8644-8795-44B451B561FD}" type="pres">
      <dgm:prSet presAssocID="{ABC1CDD6-65E3-DC48-962B-887615CCE26C}" presName="sibTrans" presStyleLbl="sibTrans2D1" presStyleIdx="4" presStyleCnt="8"/>
      <dgm:spPr/>
      <dgm:t>
        <a:bodyPr/>
        <a:lstStyle/>
        <a:p>
          <a:endParaRPr lang="en-US"/>
        </a:p>
      </dgm:t>
    </dgm:pt>
    <dgm:pt modelId="{D84A0E83-038C-594B-8A78-D8DCEEC37A8B}" type="pres">
      <dgm:prSet presAssocID="{3824748F-DB90-B945-B418-59277D398F00}" presName="node" presStyleLbl="node1" presStyleIdx="5" presStyleCnt="8">
        <dgm:presLayoutVars>
          <dgm:bulletEnabled val="1"/>
        </dgm:presLayoutVars>
      </dgm:prSet>
      <dgm:spPr/>
      <dgm:t>
        <a:bodyPr/>
        <a:lstStyle/>
        <a:p>
          <a:endParaRPr lang="en-US"/>
        </a:p>
      </dgm:t>
    </dgm:pt>
    <dgm:pt modelId="{E24C3A6A-16C6-F544-8354-29318C92CF25}" type="pres">
      <dgm:prSet presAssocID="{3824748F-DB90-B945-B418-59277D398F00}" presName="dummy" presStyleCnt="0"/>
      <dgm:spPr/>
    </dgm:pt>
    <dgm:pt modelId="{F2B87979-9571-6C44-B759-1DB18E169F1C}" type="pres">
      <dgm:prSet presAssocID="{251BA770-603A-9A4B-9E89-F8AAF97F7B37}" presName="sibTrans" presStyleLbl="sibTrans2D1" presStyleIdx="5" presStyleCnt="8"/>
      <dgm:spPr/>
      <dgm:t>
        <a:bodyPr/>
        <a:lstStyle/>
        <a:p>
          <a:endParaRPr lang="en-US"/>
        </a:p>
      </dgm:t>
    </dgm:pt>
    <dgm:pt modelId="{6932DDC4-2F72-D243-8D08-FFBCA7F57639}" type="pres">
      <dgm:prSet presAssocID="{5A8E4189-B333-8846-BDD9-0D68B2C252CA}" presName="node" presStyleLbl="node1" presStyleIdx="6" presStyleCnt="8">
        <dgm:presLayoutVars>
          <dgm:bulletEnabled val="1"/>
        </dgm:presLayoutVars>
      </dgm:prSet>
      <dgm:spPr/>
      <dgm:t>
        <a:bodyPr/>
        <a:lstStyle/>
        <a:p>
          <a:endParaRPr lang="en-US"/>
        </a:p>
      </dgm:t>
    </dgm:pt>
    <dgm:pt modelId="{7A897F2A-FFE5-5F47-9D0A-9B499625C95E}" type="pres">
      <dgm:prSet presAssocID="{5A8E4189-B333-8846-BDD9-0D68B2C252CA}" presName="dummy" presStyleCnt="0"/>
      <dgm:spPr/>
    </dgm:pt>
    <dgm:pt modelId="{B37B9D22-8961-2641-987E-3BCFCC6394C0}" type="pres">
      <dgm:prSet presAssocID="{7129E784-A9AD-AE49-8589-D5AFF0949C3B}" presName="sibTrans" presStyleLbl="sibTrans2D1" presStyleIdx="6" presStyleCnt="8"/>
      <dgm:spPr/>
      <dgm:t>
        <a:bodyPr/>
        <a:lstStyle/>
        <a:p>
          <a:endParaRPr lang="en-US"/>
        </a:p>
      </dgm:t>
    </dgm:pt>
    <dgm:pt modelId="{1E1179C4-041F-4445-B81B-242B50C1DBAA}" type="pres">
      <dgm:prSet presAssocID="{D3D60238-7284-2B46-BE77-5AF126DC0330}" presName="node" presStyleLbl="node1" presStyleIdx="7" presStyleCnt="8">
        <dgm:presLayoutVars>
          <dgm:bulletEnabled val="1"/>
        </dgm:presLayoutVars>
      </dgm:prSet>
      <dgm:spPr/>
      <dgm:t>
        <a:bodyPr/>
        <a:lstStyle/>
        <a:p>
          <a:endParaRPr lang="en-US"/>
        </a:p>
      </dgm:t>
    </dgm:pt>
    <dgm:pt modelId="{46730E8D-BE59-A64A-9A36-7055867B848D}" type="pres">
      <dgm:prSet presAssocID="{D3D60238-7284-2B46-BE77-5AF126DC0330}" presName="dummy" presStyleCnt="0"/>
      <dgm:spPr/>
    </dgm:pt>
    <dgm:pt modelId="{F059022F-0FBA-BC41-A895-CFD02E95C19B}" type="pres">
      <dgm:prSet presAssocID="{4C69C837-8763-6146-9A78-10FA66B65B6E}" presName="sibTrans" presStyleLbl="sibTrans2D1" presStyleIdx="7" presStyleCnt="8"/>
      <dgm:spPr/>
      <dgm:t>
        <a:bodyPr/>
        <a:lstStyle/>
        <a:p>
          <a:endParaRPr lang="en-US"/>
        </a:p>
      </dgm:t>
    </dgm:pt>
  </dgm:ptLst>
  <dgm:cxnLst>
    <dgm:cxn modelId="{9A5F1D78-9D60-EC46-9075-63CA61DE21B8}" type="presOf" srcId="{FAE10A76-BEAC-DF43-B32D-17E5C0CA3525}" destId="{D7F8A303-5749-7D43-A27A-8CD2C721207D}" srcOrd="0" destOrd="0" presId="urn:microsoft.com/office/officeart/2005/8/layout/radial6"/>
    <dgm:cxn modelId="{B8513130-3252-B143-9F48-9562774F165D}" srcId="{FAE10A76-BEAC-DF43-B32D-17E5C0CA3525}" destId="{5A8E4189-B333-8846-BDD9-0D68B2C252CA}" srcOrd="6" destOrd="0" parTransId="{8A9C8FC3-4328-764E-93C4-B97D3B4E9089}" sibTransId="{7129E784-A9AD-AE49-8589-D5AFF0949C3B}"/>
    <dgm:cxn modelId="{C482E302-F6FC-414E-8722-157E062A79B4}" type="presOf" srcId="{30776B6C-618F-8B40-8D5F-3545A014D74F}" destId="{8FA87F43-4886-5B4C-8871-B6B939D064D0}" srcOrd="0" destOrd="0" presId="urn:microsoft.com/office/officeart/2005/8/layout/radial6"/>
    <dgm:cxn modelId="{E6D584A4-2902-794B-B9C9-0EA43B9E0DA9}" type="presOf" srcId="{ABC1CDD6-65E3-DC48-962B-887615CCE26C}" destId="{B7E638A3-EE87-8644-8795-44B451B561FD}" srcOrd="0" destOrd="0" presId="urn:microsoft.com/office/officeart/2005/8/layout/radial6"/>
    <dgm:cxn modelId="{E7E3AD94-D2A4-4749-8004-33EE65D7C7D7}" srcId="{F263D0AB-25EA-9747-AF09-169FC8B39527}" destId="{FAE10A76-BEAC-DF43-B32D-17E5C0CA3525}" srcOrd="0" destOrd="0" parTransId="{236B910B-8771-C14F-A860-8F2DFFD46BC1}" sibTransId="{39B916BC-4142-284D-8A68-3A8C62BB2B03}"/>
    <dgm:cxn modelId="{B0AEC19A-F216-514C-815D-06A371563C95}" srcId="{FAE10A76-BEAC-DF43-B32D-17E5C0CA3525}" destId="{1BE471A0-2622-E94F-87B5-E9806C622AF0}" srcOrd="2" destOrd="0" parTransId="{52DDAFAE-E2D1-5F40-8533-7C928471F9FA}" sibTransId="{57D2D653-4B50-6C40-A2DB-620D3BA35CAC}"/>
    <dgm:cxn modelId="{7570DEAC-9CC0-0D41-9632-DD0DD23BEF8F}" type="presOf" srcId="{7F7E0494-3722-054D-A434-153BB21722CC}" destId="{E910361D-F777-7140-B5CB-7F476CB92E76}" srcOrd="0" destOrd="0" presId="urn:microsoft.com/office/officeart/2005/8/layout/radial6"/>
    <dgm:cxn modelId="{41F57EF5-5DBF-784C-ADC2-6D2C01B07526}" type="presOf" srcId="{3824748F-DB90-B945-B418-59277D398F00}" destId="{D84A0E83-038C-594B-8A78-D8DCEEC37A8B}" srcOrd="0" destOrd="0" presId="urn:microsoft.com/office/officeart/2005/8/layout/radial6"/>
    <dgm:cxn modelId="{C77A0CA0-8055-9B48-8093-F62EDEAC4C9E}" srcId="{FAE10A76-BEAC-DF43-B32D-17E5C0CA3525}" destId="{C0903F94-6258-4344-87E4-BB0AD9E5328B}" srcOrd="1" destOrd="0" parTransId="{6C747D40-27D5-FC46-A1EE-F470DA7137C6}" sibTransId="{C98130DA-D7DD-FC4F-90E0-3853D75CD6D3}"/>
    <dgm:cxn modelId="{2694D470-987D-A145-913C-EA25175E6FFE}" type="presOf" srcId="{7129E784-A9AD-AE49-8589-D5AFF0949C3B}" destId="{B37B9D22-8961-2641-987E-3BCFCC6394C0}" srcOrd="0" destOrd="0" presId="urn:microsoft.com/office/officeart/2005/8/layout/radial6"/>
    <dgm:cxn modelId="{A4A62896-4CED-3148-A4BB-BFE57F8B89A3}" type="presOf" srcId="{C0903F94-6258-4344-87E4-BB0AD9E5328B}" destId="{54DBDBD0-58E8-AA4E-B6C1-A87B8C37E357}" srcOrd="0" destOrd="0" presId="urn:microsoft.com/office/officeart/2005/8/layout/radial6"/>
    <dgm:cxn modelId="{5E57B3B1-C140-CF4F-A64E-5C793738BF7F}" srcId="{FAE10A76-BEAC-DF43-B32D-17E5C0CA3525}" destId="{3824748F-DB90-B945-B418-59277D398F00}" srcOrd="5" destOrd="0" parTransId="{84EF7F51-BFD3-C547-BAF3-E1AB9DD359F1}" sibTransId="{251BA770-603A-9A4B-9E89-F8AAF97F7B37}"/>
    <dgm:cxn modelId="{357EFB7C-7993-A845-9E79-C8E3E4C14665}" type="presOf" srcId="{F41142B6-58DB-B247-BB79-214391293851}" destId="{E1EAD31D-9667-B943-B4D8-1E07AD15B459}" srcOrd="0" destOrd="0" presId="urn:microsoft.com/office/officeart/2005/8/layout/radial6"/>
    <dgm:cxn modelId="{C1BC23BB-075C-1141-B116-010B6E3DF118}" srcId="{FAE10A76-BEAC-DF43-B32D-17E5C0CA3525}" destId="{183D1342-3E7A-F842-A246-95C866BC498B}" srcOrd="4" destOrd="0" parTransId="{94F476C9-07E3-9C47-B1D6-DD7205BDCD9F}" sibTransId="{ABC1CDD6-65E3-DC48-962B-887615CCE26C}"/>
    <dgm:cxn modelId="{B00086FB-EA31-A443-9CEF-8121C1425D78}" type="presOf" srcId="{5A8E4189-B333-8846-BDD9-0D68B2C252CA}" destId="{6932DDC4-2F72-D243-8D08-FFBCA7F57639}" srcOrd="0" destOrd="0" presId="urn:microsoft.com/office/officeart/2005/8/layout/radial6"/>
    <dgm:cxn modelId="{5C940973-5EFA-3A4F-8EF5-FD765AB6AFD5}" type="presOf" srcId="{1BE471A0-2622-E94F-87B5-E9806C622AF0}" destId="{F82947B0-803C-8E4F-A4E7-8A6FA7EB674C}" srcOrd="0" destOrd="0" presId="urn:microsoft.com/office/officeart/2005/8/layout/radial6"/>
    <dgm:cxn modelId="{09B8909B-6444-9748-8833-24F9EE305316}" type="presOf" srcId="{4C69C837-8763-6146-9A78-10FA66B65B6E}" destId="{F059022F-0FBA-BC41-A895-CFD02E95C19B}" srcOrd="0" destOrd="0" presId="urn:microsoft.com/office/officeart/2005/8/layout/radial6"/>
    <dgm:cxn modelId="{C3BE9927-E28F-8643-A216-926FA34C7FED}" srcId="{FAE10A76-BEAC-DF43-B32D-17E5C0CA3525}" destId="{D3D60238-7284-2B46-BE77-5AF126DC0330}" srcOrd="7" destOrd="0" parTransId="{F2B81267-76B3-AF41-B42E-E442BA8DA31E}" sibTransId="{4C69C837-8763-6146-9A78-10FA66B65B6E}"/>
    <dgm:cxn modelId="{BFED967E-B7D8-DC44-8A5D-BD8EB5EE3A3A}" type="presOf" srcId="{82F55D38-6AE4-C64B-8D41-6BFD0BBA06B8}" destId="{67798451-AA4E-D84E-A2FE-FFCC447F3C57}" srcOrd="0" destOrd="0" presId="urn:microsoft.com/office/officeart/2005/8/layout/radial6"/>
    <dgm:cxn modelId="{625B809F-AE6F-5342-8EE2-B03CF2708748}" srcId="{FAE10A76-BEAC-DF43-B32D-17E5C0CA3525}" destId="{F41142B6-58DB-B247-BB79-214391293851}" srcOrd="0" destOrd="0" parTransId="{0411DDFD-8E57-C94F-8DB2-3E3BEEF404FB}" sibTransId="{7F7E0494-3722-054D-A434-153BB21722CC}"/>
    <dgm:cxn modelId="{A5B861F6-A271-F34E-9CC6-65C7095B7EE6}" srcId="{FAE10A76-BEAC-DF43-B32D-17E5C0CA3525}" destId="{82F55D38-6AE4-C64B-8D41-6BFD0BBA06B8}" srcOrd="3" destOrd="0" parTransId="{7D51BEBC-CE43-3443-94AC-A10782B59983}" sibTransId="{30776B6C-618F-8B40-8D5F-3545A014D74F}"/>
    <dgm:cxn modelId="{1265536D-4BB9-154D-96BB-BFD41F12DF0E}" type="presOf" srcId="{251BA770-603A-9A4B-9E89-F8AAF97F7B37}" destId="{F2B87979-9571-6C44-B759-1DB18E169F1C}" srcOrd="0" destOrd="0" presId="urn:microsoft.com/office/officeart/2005/8/layout/radial6"/>
    <dgm:cxn modelId="{E3DAF729-1F7A-714C-B8A5-D4C4BB83ECA6}" type="presOf" srcId="{183D1342-3E7A-F842-A246-95C866BC498B}" destId="{65735C86-F7CE-5648-93AE-114A8D573C88}" srcOrd="0" destOrd="0" presId="urn:microsoft.com/office/officeart/2005/8/layout/radial6"/>
    <dgm:cxn modelId="{048A809D-3D54-FC4A-8EFD-81B1F424524E}" type="presOf" srcId="{D3D60238-7284-2B46-BE77-5AF126DC0330}" destId="{1E1179C4-041F-4445-B81B-242B50C1DBAA}" srcOrd="0" destOrd="0" presId="urn:microsoft.com/office/officeart/2005/8/layout/radial6"/>
    <dgm:cxn modelId="{76F27F18-A375-254D-BA61-6D4EFF94C7D2}" type="presOf" srcId="{57D2D653-4B50-6C40-A2DB-620D3BA35CAC}" destId="{E0F961C1-66E9-314D-972A-0DE65B5C7517}" srcOrd="0" destOrd="0" presId="urn:microsoft.com/office/officeart/2005/8/layout/radial6"/>
    <dgm:cxn modelId="{F5A18CE5-3ED6-5A4F-914E-558A98028B43}" type="presOf" srcId="{F263D0AB-25EA-9747-AF09-169FC8B39527}" destId="{0D400138-33A4-B044-BBB5-CC95A438CC3F}" srcOrd="0" destOrd="0" presId="urn:microsoft.com/office/officeart/2005/8/layout/radial6"/>
    <dgm:cxn modelId="{AD637149-6988-8743-A98B-257C11EB78C7}" type="presOf" srcId="{C98130DA-D7DD-FC4F-90E0-3853D75CD6D3}" destId="{8C500B39-EA5A-304B-B9F1-3D31B39FFDF4}" srcOrd="0" destOrd="0" presId="urn:microsoft.com/office/officeart/2005/8/layout/radial6"/>
    <dgm:cxn modelId="{4EAACECE-F33D-1840-92D1-29122080FC76}" type="presParOf" srcId="{0D400138-33A4-B044-BBB5-CC95A438CC3F}" destId="{D7F8A303-5749-7D43-A27A-8CD2C721207D}" srcOrd="0" destOrd="0" presId="urn:microsoft.com/office/officeart/2005/8/layout/radial6"/>
    <dgm:cxn modelId="{030E49C3-70F7-284E-922B-1637DCFDF22F}" type="presParOf" srcId="{0D400138-33A4-B044-BBB5-CC95A438CC3F}" destId="{E1EAD31D-9667-B943-B4D8-1E07AD15B459}" srcOrd="1" destOrd="0" presId="urn:microsoft.com/office/officeart/2005/8/layout/radial6"/>
    <dgm:cxn modelId="{CE5E1A73-D55E-E34F-AEBD-3D58A38152BE}" type="presParOf" srcId="{0D400138-33A4-B044-BBB5-CC95A438CC3F}" destId="{03590D90-607A-8F40-9E37-4D79F3F96CDE}" srcOrd="2" destOrd="0" presId="urn:microsoft.com/office/officeart/2005/8/layout/radial6"/>
    <dgm:cxn modelId="{A9F74EEA-A46D-B84F-8173-F3BC4ACB5523}" type="presParOf" srcId="{0D400138-33A4-B044-BBB5-CC95A438CC3F}" destId="{E910361D-F777-7140-B5CB-7F476CB92E76}" srcOrd="3" destOrd="0" presId="urn:microsoft.com/office/officeart/2005/8/layout/radial6"/>
    <dgm:cxn modelId="{9A01C6E0-9E90-7342-9670-3678CF42A109}" type="presParOf" srcId="{0D400138-33A4-B044-BBB5-CC95A438CC3F}" destId="{54DBDBD0-58E8-AA4E-B6C1-A87B8C37E357}" srcOrd="4" destOrd="0" presId="urn:microsoft.com/office/officeart/2005/8/layout/radial6"/>
    <dgm:cxn modelId="{D340D420-63ED-1642-A221-070F313B1154}" type="presParOf" srcId="{0D400138-33A4-B044-BBB5-CC95A438CC3F}" destId="{B72D5B70-794D-564B-B12F-0E4E1B9A9F3D}" srcOrd="5" destOrd="0" presId="urn:microsoft.com/office/officeart/2005/8/layout/radial6"/>
    <dgm:cxn modelId="{68FAB1CB-95D0-A548-9D67-D622C62BEE6C}" type="presParOf" srcId="{0D400138-33A4-B044-BBB5-CC95A438CC3F}" destId="{8C500B39-EA5A-304B-B9F1-3D31B39FFDF4}" srcOrd="6" destOrd="0" presId="urn:microsoft.com/office/officeart/2005/8/layout/radial6"/>
    <dgm:cxn modelId="{E7120E25-D605-EB44-8104-B13A0EB0B5E6}" type="presParOf" srcId="{0D400138-33A4-B044-BBB5-CC95A438CC3F}" destId="{F82947B0-803C-8E4F-A4E7-8A6FA7EB674C}" srcOrd="7" destOrd="0" presId="urn:microsoft.com/office/officeart/2005/8/layout/radial6"/>
    <dgm:cxn modelId="{0C73EE64-52FA-1144-A799-14AF43D638D5}" type="presParOf" srcId="{0D400138-33A4-B044-BBB5-CC95A438CC3F}" destId="{466E426D-0DEE-E746-AFE0-8E0DBE294038}" srcOrd="8" destOrd="0" presId="urn:microsoft.com/office/officeart/2005/8/layout/radial6"/>
    <dgm:cxn modelId="{01A0763B-B5AB-304B-897C-051C2D2849D4}" type="presParOf" srcId="{0D400138-33A4-B044-BBB5-CC95A438CC3F}" destId="{E0F961C1-66E9-314D-972A-0DE65B5C7517}" srcOrd="9" destOrd="0" presId="urn:microsoft.com/office/officeart/2005/8/layout/radial6"/>
    <dgm:cxn modelId="{DA70D7F9-C9E2-2741-B5AA-86C3B0A8F221}" type="presParOf" srcId="{0D400138-33A4-B044-BBB5-CC95A438CC3F}" destId="{67798451-AA4E-D84E-A2FE-FFCC447F3C57}" srcOrd="10" destOrd="0" presId="urn:microsoft.com/office/officeart/2005/8/layout/radial6"/>
    <dgm:cxn modelId="{425AC629-1B03-6F42-B0A0-A7B1DEBD1EE9}" type="presParOf" srcId="{0D400138-33A4-B044-BBB5-CC95A438CC3F}" destId="{3787ECD5-8CEF-6C4B-ABB0-F2CF54B47CD8}" srcOrd="11" destOrd="0" presId="urn:microsoft.com/office/officeart/2005/8/layout/radial6"/>
    <dgm:cxn modelId="{8DE5259A-45FE-074A-8962-D04077BA2211}" type="presParOf" srcId="{0D400138-33A4-B044-BBB5-CC95A438CC3F}" destId="{8FA87F43-4886-5B4C-8871-B6B939D064D0}" srcOrd="12" destOrd="0" presId="urn:microsoft.com/office/officeart/2005/8/layout/radial6"/>
    <dgm:cxn modelId="{651F5B07-3F29-B14C-BB2F-0C9640DAD751}" type="presParOf" srcId="{0D400138-33A4-B044-BBB5-CC95A438CC3F}" destId="{65735C86-F7CE-5648-93AE-114A8D573C88}" srcOrd="13" destOrd="0" presId="urn:microsoft.com/office/officeart/2005/8/layout/radial6"/>
    <dgm:cxn modelId="{2E22775F-1194-AF4C-9C8F-F1A0419364CD}" type="presParOf" srcId="{0D400138-33A4-B044-BBB5-CC95A438CC3F}" destId="{82B5F029-8BE0-AA4B-8AC2-3FB6BD7B01E9}" srcOrd="14" destOrd="0" presId="urn:microsoft.com/office/officeart/2005/8/layout/radial6"/>
    <dgm:cxn modelId="{C40FA9FD-68FF-7948-9ECF-26AFBB65A5F9}" type="presParOf" srcId="{0D400138-33A4-B044-BBB5-CC95A438CC3F}" destId="{B7E638A3-EE87-8644-8795-44B451B561FD}" srcOrd="15" destOrd="0" presId="urn:microsoft.com/office/officeart/2005/8/layout/radial6"/>
    <dgm:cxn modelId="{902D7401-25B6-AA4E-9B1A-69154AB8313A}" type="presParOf" srcId="{0D400138-33A4-B044-BBB5-CC95A438CC3F}" destId="{D84A0E83-038C-594B-8A78-D8DCEEC37A8B}" srcOrd="16" destOrd="0" presId="urn:microsoft.com/office/officeart/2005/8/layout/radial6"/>
    <dgm:cxn modelId="{2A64EBE8-31A7-D34A-9780-E421AA29CF2D}" type="presParOf" srcId="{0D400138-33A4-B044-BBB5-CC95A438CC3F}" destId="{E24C3A6A-16C6-F544-8354-29318C92CF25}" srcOrd="17" destOrd="0" presId="urn:microsoft.com/office/officeart/2005/8/layout/radial6"/>
    <dgm:cxn modelId="{438DBCA4-72D5-A248-9AEB-C98BE6C99F39}" type="presParOf" srcId="{0D400138-33A4-B044-BBB5-CC95A438CC3F}" destId="{F2B87979-9571-6C44-B759-1DB18E169F1C}" srcOrd="18" destOrd="0" presId="urn:microsoft.com/office/officeart/2005/8/layout/radial6"/>
    <dgm:cxn modelId="{78EC380D-F2FE-2E41-AC4F-893BE63A1BE9}" type="presParOf" srcId="{0D400138-33A4-B044-BBB5-CC95A438CC3F}" destId="{6932DDC4-2F72-D243-8D08-FFBCA7F57639}" srcOrd="19" destOrd="0" presId="urn:microsoft.com/office/officeart/2005/8/layout/radial6"/>
    <dgm:cxn modelId="{BA457328-E10B-B749-B84D-15D3F2D9100C}" type="presParOf" srcId="{0D400138-33A4-B044-BBB5-CC95A438CC3F}" destId="{7A897F2A-FFE5-5F47-9D0A-9B499625C95E}" srcOrd="20" destOrd="0" presId="urn:microsoft.com/office/officeart/2005/8/layout/radial6"/>
    <dgm:cxn modelId="{BDD7AD96-0E07-B74E-BF76-2D4567B38211}" type="presParOf" srcId="{0D400138-33A4-B044-BBB5-CC95A438CC3F}" destId="{B37B9D22-8961-2641-987E-3BCFCC6394C0}" srcOrd="21" destOrd="0" presId="urn:microsoft.com/office/officeart/2005/8/layout/radial6"/>
    <dgm:cxn modelId="{BF6C45A9-0DA8-8043-ACD5-36D7073E3CCC}" type="presParOf" srcId="{0D400138-33A4-B044-BBB5-CC95A438CC3F}" destId="{1E1179C4-041F-4445-B81B-242B50C1DBAA}" srcOrd="22" destOrd="0" presId="urn:microsoft.com/office/officeart/2005/8/layout/radial6"/>
    <dgm:cxn modelId="{48C261E1-04E0-1049-B9C4-CF4DF2B4203A}" type="presParOf" srcId="{0D400138-33A4-B044-BBB5-CC95A438CC3F}" destId="{46730E8D-BE59-A64A-9A36-7055867B848D}" srcOrd="23" destOrd="0" presId="urn:microsoft.com/office/officeart/2005/8/layout/radial6"/>
    <dgm:cxn modelId="{FAFFBC4C-7A15-984A-A320-4F944C3B1393}" type="presParOf" srcId="{0D400138-33A4-B044-BBB5-CC95A438CC3F}" destId="{F059022F-0FBA-BC41-A895-CFD02E95C19B}" srcOrd="24" destOrd="0" presId="urn:microsoft.com/office/officeart/2005/8/layout/radial6"/>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0E3078-72F0-0440-9E2D-8535A4EBF155}" type="datetime1">
              <a:rPr lang="en-US" smtClean="0"/>
              <a:t>3/7/2013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A2ED28-FC8F-DD4F-9E9E-3CD6AFFD818B}" type="slidenum">
              <a:rPr lang="en-US" smtClean="0"/>
              <a:t>‹#›</a:t>
            </a:fld>
            <a:endParaRPr lang="en-US"/>
          </a:p>
        </p:txBody>
      </p:sp>
    </p:spTree>
    <p:extLst>
      <p:ext uri="{BB962C8B-B14F-4D97-AF65-F5344CB8AC3E}">
        <p14:creationId xmlns:p14="http://schemas.microsoft.com/office/powerpoint/2010/main" val="7468811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8DB16-BEE4-F844-959E-D15C20D76818}" type="datetime1">
              <a:rPr lang="en-US" smtClean="0"/>
              <a:t>3/7/2013</a:t>
            </a:fld>
            <a:endParaRPr lang="en-US"/>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C6228-A094-4E40-B33B-C2303645EB5B}" type="slidenum">
              <a:rPr lang="en-US" smtClean="0"/>
              <a:t>‹#›</a:t>
            </a:fld>
            <a:endParaRPr lang="en-US"/>
          </a:p>
        </p:txBody>
      </p:sp>
    </p:spTree>
    <p:extLst>
      <p:ext uri="{BB962C8B-B14F-4D97-AF65-F5344CB8AC3E}">
        <p14:creationId xmlns:p14="http://schemas.microsoft.com/office/powerpoint/2010/main" val="466413839"/>
      </p:ext>
    </p:extLst>
  </p:cSld>
  <p:clrMap bg1="lt1" tx1="dk1" bg2="lt2" tx2="dk2" accent1="accent1" accent2="accent2" accent3="accent3" accent4="accent4" accent5="accent5" accent6="accent6" hlink="hlink" folHlink="folHlink"/>
  <p:hf hdr="0" ftr="0" dt="0"/>
  <p:notesStyle>
    <a:lvl1pPr marL="0" algn="l" defTabSz="650276" rtl="0" eaLnBrk="1" latinLnBrk="0" hangingPunct="1">
      <a:defRPr sz="1700" kern="1200">
        <a:solidFill>
          <a:schemeClr val="tx1"/>
        </a:solidFill>
        <a:latin typeface="+mn-lt"/>
        <a:ea typeface="+mn-ea"/>
        <a:cs typeface="+mn-cs"/>
      </a:defRPr>
    </a:lvl1pPr>
    <a:lvl2pPr marL="650276" algn="l" defTabSz="650276" rtl="0" eaLnBrk="1" latinLnBrk="0" hangingPunct="1">
      <a:defRPr sz="1700" kern="1200">
        <a:solidFill>
          <a:schemeClr val="tx1"/>
        </a:solidFill>
        <a:latin typeface="+mn-lt"/>
        <a:ea typeface="+mn-ea"/>
        <a:cs typeface="+mn-cs"/>
      </a:defRPr>
    </a:lvl2pPr>
    <a:lvl3pPr marL="1300551" algn="l" defTabSz="650276" rtl="0" eaLnBrk="1" latinLnBrk="0" hangingPunct="1">
      <a:defRPr sz="1700" kern="1200">
        <a:solidFill>
          <a:schemeClr val="tx1"/>
        </a:solidFill>
        <a:latin typeface="+mn-lt"/>
        <a:ea typeface="+mn-ea"/>
        <a:cs typeface="+mn-cs"/>
      </a:defRPr>
    </a:lvl3pPr>
    <a:lvl4pPr marL="1950827" algn="l" defTabSz="650276" rtl="0" eaLnBrk="1" latinLnBrk="0" hangingPunct="1">
      <a:defRPr sz="1700" kern="1200">
        <a:solidFill>
          <a:schemeClr val="tx1"/>
        </a:solidFill>
        <a:latin typeface="+mn-lt"/>
        <a:ea typeface="+mn-ea"/>
        <a:cs typeface="+mn-cs"/>
      </a:defRPr>
    </a:lvl4pPr>
    <a:lvl5pPr marL="2601102" algn="l" defTabSz="650276" rtl="0" eaLnBrk="1" latinLnBrk="0" hangingPunct="1">
      <a:defRPr sz="1700" kern="1200">
        <a:solidFill>
          <a:schemeClr val="tx1"/>
        </a:solidFill>
        <a:latin typeface="+mn-lt"/>
        <a:ea typeface="+mn-ea"/>
        <a:cs typeface="+mn-cs"/>
      </a:defRPr>
    </a:lvl5pPr>
    <a:lvl6pPr marL="3251378" algn="l" defTabSz="650276" rtl="0" eaLnBrk="1" latinLnBrk="0" hangingPunct="1">
      <a:defRPr sz="1700" kern="1200">
        <a:solidFill>
          <a:schemeClr val="tx1"/>
        </a:solidFill>
        <a:latin typeface="+mn-lt"/>
        <a:ea typeface="+mn-ea"/>
        <a:cs typeface="+mn-cs"/>
      </a:defRPr>
    </a:lvl6pPr>
    <a:lvl7pPr marL="3901653" algn="l" defTabSz="650276" rtl="0" eaLnBrk="1" latinLnBrk="0" hangingPunct="1">
      <a:defRPr sz="1700" kern="1200">
        <a:solidFill>
          <a:schemeClr val="tx1"/>
        </a:solidFill>
        <a:latin typeface="+mn-lt"/>
        <a:ea typeface="+mn-ea"/>
        <a:cs typeface="+mn-cs"/>
      </a:defRPr>
    </a:lvl7pPr>
    <a:lvl8pPr marL="4551929" algn="l" defTabSz="650276" rtl="0" eaLnBrk="1" latinLnBrk="0" hangingPunct="1">
      <a:defRPr sz="1700" kern="1200">
        <a:solidFill>
          <a:schemeClr val="tx1"/>
        </a:solidFill>
        <a:latin typeface="+mn-lt"/>
        <a:ea typeface="+mn-ea"/>
        <a:cs typeface="+mn-cs"/>
      </a:defRPr>
    </a:lvl8pPr>
    <a:lvl9pPr marL="5202204" algn="l" defTabSz="650276"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nas.org/search?author1=Tara+L.+Gruenewald&amp;sortspec=date&amp;submit=Submit" TargetMode="External"/><Relationship Id="rId7" Type="http://schemas.openxmlformats.org/officeDocument/2006/relationships/hyperlink" Target="http://www.pnas.org/search?author1=Burton+H.+Singer&amp;sortspec=date&amp;submit=Submit"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pnas.org/search?author1=Arun+S.+Karlamangla&amp;sortspec=date&amp;submit=Submit" TargetMode="External"/><Relationship Id="rId5" Type="http://schemas.openxmlformats.org/officeDocument/2006/relationships/hyperlink" Target="http://www.pnas.org/search?author1=Carol+D.+Ryff&amp;sortspec=date&amp;submit=Submit" TargetMode="External"/><Relationship Id="rId4" Type="http://schemas.openxmlformats.org/officeDocument/2006/relationships/hyperlink" Target="http://www.pnas.org/search?author1=Teresa+E.+Seeman&amp;sortspec=date&amp;submit=Submi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F3C3CC99-7D0F-4BEC-B695-E57346796835}" type="slidenum">
              <a:rPr lang="en-US" smtClean="0">
                <a:latin typeface="Calibri" pitchFamily="34" charset="0"/>
              </a:rPr>
              <a:pPr eaLnBrk="1" hangingPunct="1"/>
              <a:t>5</a:t>
            </a:fld>
            <a:endParaRPr lang="en-US" smtClean="0">
              <a:latin typeface="Calibri" pitchFamily="34" charset="0"/>
            </a:endParaRPr>
          </a:p>
        </p:txBody>
      </p:sp>
      <p:sp>
        <p:nvSpPr>
          <p:cNvPr id="46083" name="Rectangle 2"/>
          <p:cNvSpPr>
            <a:spLocks noGrp="1" noRot="1" noChangeAspect="1" noChangeArrowheads="1" noTextEdit="1"/>
          </p:cNvSpPr>
          <p:nvPr>
            <p:ph type="sldImg"/>
          </p:nvPr>
        </p:nvSpPr>
        <p:spPr bwMode="auto">
          <a:xfrm>
            <a:off x="1144588" y="685800"/>
            <a:ext cx="4568825" cy="3429000"/>
          </a:xfrm>
          <a:solidFill>
            <a:srgbClr val="FFFFFF"/>
          </a:solidFill>
          <a:ln>
            <a:solidFill>
              <a:srgbClr val="000000"/>
            </a:solidFill>
            <a:miter lim="800000"/>
            <a:headEnd/>
            <a:tailEnd/>
          </a:ln>
        </p:spPr>
      </p:sp>
      <p:sp>
        <p:nvSpPr>
          <p:cNvPr id="460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xfrm>
            <a:off x="1144588" y="685800"/>
            <a:ext cx="4568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atin typeface="Arial" charset="0"/>
              </a:rPr>
              <a:t>Metabolic syndrome has also been known as: insulin resistance syndrome, dysmetabolic syndrome, syndrome X, and the deadly quartet. But the term “metabolic syndrome” has now taken hold in the medical literature.  Recently, the American Diabetes Association proposed a new term – cardiometabolic risk.  The intent of this umbrella term is to help professionals understand and manage all cardiovascular and diabetes risk factors.</a:t>
            </a:r>
          </a:p>
          <a:p>
            <a:pPr eaLnBrk="1" hangingPunct="1"/>
            <a:endParaRPr lang="en-US">
              <a:latin typeface="Arial" charset="0"/>
            </a:endParaRPr>
          </a:p>
          <a:p>
            <a:pPr eaLnBrk="1" hangingPunct="1">
              <a:buFontTx/>
              <a:buChar char="•"/>
            </a:pPr>
            <a:r>
              <a:rPr lang="en-US">
                <a:latin typeface="Arial" charset="0"/>
              </a:rPr>
              <a:t>Prospective population studies show that the metabolic syndrome confers an ~5-fold increase risk for developing diabetes as compared to people without the syndrome and in individuals without diagnosed type 2 diabetes, an ~2-fold increase risk for atherosclerotic cardiovascular disease (ASCVD) events </a:t>
            </a: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7A40D405-EE50-5641-B9D1-3F2F634B3734}" type="slidenum">
              <a:rPr lang="fr-FR" sz="1200">
                <a:latin typeface="Calibri" charset="0"/>
                <a:cs typeface="Arial" charset="0"/>
              </a:rPr>
              <a:pPr eaLnBrk="1" hangingPunct="1"/>
              <a:t>63</a:t>
            </a:fld>
            <a:endParaRPr lang="fr-FR" sz="1200">
              <a:latin typeface="Calibri"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US" dirty="0" smtClean="0"/>
              <a:t>How to add years to life and life to years for each individual: 6 control system markers</a:t>
            </a:r>
            <a:r>
              <a:rPr lang="en-US" baseline="0" dirty="0" smtClean="0"/>
              <a:t> cover all of physiology. The </a:t>
            </a:r>
            <a:r>
              <a:rPr lang="en-US" baseline="0" dirty="0" err="1" smtClean="0"/>
              <a:t>metabolomic</a:t>
            </a:r>
            <a:r>
              <a:rPr lang="en-US" baseline="0" dirty="0" smtClean="0"/>
              <a:t> primary predictors of good and </a:t>
            </a:r>
            <a:r>
              <a:rPr lang="en-US" baseline="0" smtClean="0"/>
              <a:t>ill health.</a:t>
            </a:r>
            <a:endParaRPr lang="en-US"/>
          </a:p>
        </p:txBody>
      </p:sp>
      <p:sp>
        <p:nvSpPr>
          <p:cNvPr id="4" name="Slide Number Placeholder 3"/>
          <p:cNvSpPr>
            <a:spLocks noGrp="1"/>
          </p:cNvSpPr>
          <p:nvPr>
            <p:ph type="sldNum" sz="quarter" idx="10"/>
          </p:nvPr>
        </p:nvSpPr>
        <p:spPr/>
        <p:txBody>
          <a:bodyPr/>
          <a:lstStyle/>
          <a:p>
            <a:fld id="{A92C6228-A094-4E40-B33B-C2303645EB5B}" type="slidenum">
              <a:rPr lang="en-US" smtClean="0"/>
              <a:t>64</a:t>
            </a:fld>
            <a:endParaRPr lang="en-US"/>
          </a:p>
        </p:txBody>
      </p:sp>
    </p:spTree>
    <p:extLst>
      <p:ext uri="{BB962C8B-B14F-4D97-AF65-F5344CB8AC3E}">
        <p14:creationId xmlns:p14="http://schemas.microsoft.com/office/powerpoint/2010/main" val="2585248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US" dirty="0" smtClean="0"/>
              <a:t>How to add years to life and life to years for each individual: 6 control system markers</a:t>
            </a:r>
            <a:r>
              <a:rPr lang="en-US" baseline="0" dirty="0" smtClean="0"/>
              <a:t> cover all of physiology. The </a:t>
            </a:r>
            <a:r>
              <a:rPr lang="en-US" baseline="0" dirty="0" err="1" smtClean="0"/>
              <a:t>metabolomic</a:t>
            </a:r>
            <a:r>
              <a:rPr lang="en-US" baseline="0" dirty="0" smtClean="0"/>
              <a:t> primary predictors of good and </a:t>
            </a:r>
            <a:r>
              <a:rPr lang="en-US" baseline="0" smtClean="0"/>
              <a:t>ill health.</a:t>
            </a:r>
            <a:endParaRPr lang="en-US"/>
          </a:p>
        </p:txBody>
      </p:sp>
      <p:sp>
        <p:nvSpPr>
          <p:cNvPr id="4" name="Slide Number Placeholder 3"/>
          <p:cNvSpPr>
            <a:spLocks noGrp="1"/>
          </p:cNvSpPr>
          <p:nvPr>
            <p:ph type="sldNum" sz="quarter" idx="10"/>
          </p:nvPr>
        </p:nvSpPr>
        <p:spPr/>
        <p:txBody>
          <a:bodyPr/>
          <a:lstStyle/>
          <a:p>
            <a:fld id="{A92C6228-A094-4E40-B33B-C2303645EB5B}" type="slidenum">
              <a:rPr lang="en-US" smtClean="0"/>
              <a:t>65</a:t>
            </a:fld>
            <a:endParaRPr lang="en-US"/>
          </a:p>
        </p:txBody>
      </p:sp>
    </p:spTree>
    <p:extLst>
      <p:ext uri="{BB962C8B-B14F-4D97-AF65-F5344CB8AC3E}">
        <p14:creationId xmlns:p14="http://schemas.microsoft.com/office/powerpoint/2010/main" val="2585248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US" dirty="0" smtClean="0"/>
              <a:t>How to add years to life and life to years for each individual: 6 control system markers</a:t>
            </a:r>
            <a:r>
              <a:rPr lang="en-US" baseline="0" dirty="0" smtClean="0"/>
              <a:t> cover all of physiology. The </a:t>
            </a:r>
            <a:r>
              <a:rPr lang="en-US" baseline="0" dirty="0" err="1" smtClean="0"/>
              <a:t>metabolomic</a:t>
            </a:r>
            <a:r>
              <a:rPr lang="en-US" baseline="0" dirty="0" smtClean="0"/>
              <a:t> primary predictors of good and </a:t>
            </a:r>
            <a:r>
              <a:rPr lang="en-US" baseline="0" smtClean="0"/>
              <a:t>ill health.</a:t>
            </a:r>
            <a:endParaRPr lang="en-US"/>
          </a:p>
        </p:txBody>
      </p:sp>
      <p:sp>
        <p:nvSpPr>
          <p:cNvPr id="4" name="Slide Number Placeholder 3"/>
          <p:cNvSpPr>
            <a:spLocks noGrp="1"/>
          </p:cNvSpPr>
          <p:nvPr>
            <p:ph type="sldNum" sz="quarter" idx="10"/>
          </p:nvPr>
        </p:nvSpPr>
        <p:spPr/>
        <p:txBody>
          <a:bodyPr/>
          <a:lstStyle/>
          <a:p>
            <a:fld id="{A92C6228-A094-4E40-B33B-C2303645EB5B}" type="slidenum">
              <a:rPr lang="en-US" smtClean="0"/>
              <a:t>66</a:t>
            </a:fld>
            <a:endParaRPr lang="en-US"/>
          </a:p>
        </p:txBody>
      </p:sp>
    </p:spTree>
    <p:extLst>
      <p:ext uri="{BB962C8B-B14F-4D97-AF65-F5344CB8AC3E}">
        <p14:creationId xmlns:p14="http://schemas.microsoft.com/office/powerpoint/2010/main" val="258524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xfrm>
            <a:off x="1144588" y="685800"/>
            <a:ext cx="4568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1">
                <a:latin typeface="Calibri" charset="0"/>
              </a:rPr>
              <a:t>The spectrum of CHD risk</a:t>
            </a:r>
            <a:endParaRPr lang="en-US">
              <a:latin typeface="Calibri" charset="0"/>
            </a:endParaRPr>
          </a:p>
          <a:p>
            <a:pPr>
              <a:spcBef>
                <a:spcPct val="0"/>
              </a:spcBef>
            </a:pPr>
            <a:r>
              <a:rPr lang="en-US">
                <a:latin typeface="Calibri" charset="0"/>
              </a:rPr>
              <a:t>Individuals at risk for CHD include those with an elevated LDL-C, the metabolic syndrome, or both.  The metabolic syndrome is a secondary goal after LDL-C in the ATP III algorithm.</a:t>
            </a:r>
          </a:p>
          <a:p>
            <a:pPr>
              <a:spcBef>
                <a:spcPct val="0"/>
              </a:spcBef>
            </a:pPr>
            <a:endParaRPr lang="en-US">
              <a:latin typeface="Calibri" charset="0"/>
            </a:endParaRPr>
          </a:p>
          <a:p>
            <a:pPr>
              <a:spcBef>
                <a:spcPct val="0"/>
              </a:spcBef>
            </a:pPr>
            <a:r>
              <a:rPr lang="en-US" i="1">
                <a:latin typeface="Calibri" charset="0"/>
              </a:rPr>
              <a:t>Reference:</a:t>
            </a:r>
            <a:endParaRPr lang="en-US">
              <a:latin typeface="Calibri" charset="0"/>
            </a:endParaRPr>
          </a:p>
          <a:p>
            <a:pPr>
              <a:spcBef>
                <a:spcPct val="0"/>
              </a:spcBef>
            </a:pPr>
            <a:r>
              <a:rPr lang="en-US">
                <a:latin typeface="Calibri" charset="0"/>
              </a:rPr>
              <a:t>Expert Panel on Detection, Evaluation, and Treatment of High Blood Cholesterol in Adults. Executive summary of the third report of the National Cholesterol Education Program (NCEP) Expert Panel on Detection, Evaluation, and Treatment of High Blood Cholesterol in Adults (Adult Treatment Panel III). JAMA 2001;285:2486-2497</a:t>
            </a:r>
            <a:endParaRPr lang="en-US">
              <a:latin typeface="Arial" charset="0"/>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5CC260D2-1362-F841-840A-A30BF81988B4}" type="slidenum">
              <a:rPr lang="fr-FR" sz="1200">
                <a:latin typeface="Calibri" charset="0"/>
                <a:cs typeface="Arial" charset="0"/>
              </a:rPr>
              <a:pPr eaLnBrk="1" hangingPunct="1"/>
              <a:t>68</a:t>
            </a:fld>
            <a:endParaRPr lang="fr-FR" sz="1200">
              <a:latin typeface="Calibri"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6228-A094-4E40-B33B-C2303645EB5B}" type="slidenum">
              <a:rPr lang="en-US" smtClean="0"/>
              <a:t>9</a:t>
            </a:fld>
            <a:endParaRPr lang="en-US"/>
          </a:p>
        </p:txBody>
      </p:sp>
    </p:spTree>
    <p:extLst>
      <p:ext uri="{BB962C8B-B14F-4D97-AF65-F5344CB8AC3E}">
        <p14:creationId xmlns:p14="http://schemas.microsoft.com/office/powerpoint/2010/main" val="690660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50276"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rgbClr val="000000"/>
                </a:solidFill>
                <a:latin typeface="Times New Roman" charset="0"/>
                <a:ea typeface="ＭＳ Ｐゴシック" charset="0"/>
                <a:cs typeface="+mn-cs"/>
              </a:rPr>
              <a:t>The A1c-Derived Average Glucose (ADAG) Study Group demonstrated that HbA1c correlates well with average glucose (AG) (R2 = 0.84) [23], however, although 90% of HbA1c concentrations predicted the average measured glucose within ± 15%, significant deviations were observed. The regression equation is: Calculated AG </a:t>
            </a:r>
            <a:r>
              <a:rPr lang="en-US" sz="1800" b="0" i="1" u="none" strike="noStrike" kern="1200" baseline="0" dirty="0" smtClean="0">
                <a:solidFill>
                  <a:srgbClr val="000000"/>
                </a:solidFill>
                <a:latin typeface="Times New Roman" charset="0"/>
                <a:ea typeface="ＭＳ Ｐゴシック" charset="0"/>
                <a:cs typeface="+mn-cs"/>
              </a:rPr>
              <a:t>(mg/</a:t>
            </a:r>
            <a:r>
              <a:rPr lang="en-US" sz="1800" b="0" i="1" u="none" strike="noStrike" kern="1200" baseline="0" dirty="0" err="1" smtClean="0">
                <a:solidFill>
                  <a:srgbClr val="000000"/>
                </a:solidFill>
                <a:latin typeface="Times New Roman" charset="0"/>
                <a:ea typeface="ＭＳ Ｐゴシック" charset="0"/>
                <a:cs typeface="+mn-cs"/>
              </a:rPr>
              <a:t>dL</a:t>
            </a:r>
            <a:r>
              <a:rPr lang="en-US" sz="1800" b="0" i="1" u="none" strike="noStrike" kern="1200" baseline="0" dirty="0" smtClean="0">
                <a:solidFill>
                  <a:srgbClr val="000000"/>
                </a:solidFill>
                <a:latin typeface="Times New Roman" charset="0"/>
                <a:ea typeface="ＭＳ Ｐゴシック" charset="0"/>
                <a:cs typeface="+mn-cs"/>
              </a:rPr>
              <a:t>) </a:t>
            </a:r>
            <a:r>
              <a:rPr lang="en-US" sz="1800" b="0" i="0" u="none" strike="noStrike" kern="1200" baseline="0" dirty="0" smtClean="0">
                <a:solidFill>
                  <a:srgbClr val="000000"/>
                </a:solidFill>
                <a:latin typeface="Times New Roman" charset="0"/>
                <a:ea typeface="ＭＳ Ｐゴシック" charset="0"/>
                <a:cs typeface="+mn-cs"/>
              </a:rPr>
              <a:t>= 28.7 x HbA1c </a:t>
            </a:r>
            <a:r>
              <a:rPr lang="en-US" sz="1800" b="0" i="1" u="none" strike="noStrike" kern="1200" baseline="0" dirty="0" smtClean="0">
                <a:solidFill>
                  <a:srgbClr val="000000"/>
                </a:solidFill>
                <a:latin typeface="Times New Roman" charset="0"/>
                <a:ea typeface="ＭＳ Ｐゴシック" charset="0"/>
                <a:cs typeface="+mn-cs"/>
              </a:rPr>
              <a:t>(%) </a:t>
            </a:r>
            <a:r>
              <a:rPr lang="en-US" sz="1800" b="0" i="0" u="none" strike="noStrike" kern="1200" baseline="0" dirty="0" smtClean="0">
                <a:solidFill>
                  <a:srgbClr val="000000"/>
                </a:solidFill>
                <a:latin typeface="Times New Roman" charset="0"/>
                <a:ea typeface="ＭＳ Ｐゴシック" charset="0"/>
                <a:cs typeface="+mn-cs"/>
              </a:rPr>
              <a:t>- 46.7. </a:t>
            </a:r>
            <a:endParaRPr lang="en-GB" dirty="0" smtClean="0">
              <a:latin typeface="Arial" charset="0"/>
              <a:cs typeface="msgothic" charset="0"/>
            </a:endParaRPr>
          </a:p>
          <a:p>
            <a:endParaRPr lang="en-US" dirty="0"/>
          </a:p>
        </p:txBody>
      </p:sp>
      <p:sp>
        <p:nvSpPr>
          <p:cNvPr id="4" name="Slide Number Placeholder 3"/>
          <p:cNvSpPr>
            <a:spLocks noGrp="1"/>
          </p:cNvSpPr>
          <p:nvPr>
            <p:ph type="sldNum" sz="quarter" idx="10"/>
          </p:nvPr>
        </p:nvSpPr>
        <p:spPr/>
        <p:txBody>
          <a:bodyPr/>
          <a:lstStyle/>
          <a:p>
            <a:fld id="{A92C6228-A094-4E40-B33B-C2303645EB5B}" type="slidenum">
              <a:rPr lang="en-US" smtClean="0"/>
              <a:t>13</a:t>
            </a:fld>
            <a:endParaRPr lang="en-US"/>
          </a:p>
        </p:txBody>
      </p:sp>
    </p:spTree>
    <p:extLst>
      <p:ext uri="{BB962C8B-B14F-4D97-AF65-F5344CB8AC3E}">
        <p14:creationId xmlns:p14="http://schemas.microsoft.com/office/powerpoint/2010/main" val="63904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Gallop extended his interest in glycosylation of collagen to glycosylation of proteins in general and developed the </a:t>
            </a:r>
            <a:r>
              <a:rPr lang="en-US" dirty="0" err="1" smtClean="0"/>
              <a:t>Hgb</a:t>
            </a:r>
            <a:r>
              <a:rPr lang="en-US" dirty="0" smtClean="0"/>
              <a:t> A1c test as a result.</a:t>
            </a:r>
          </a:p>
          <a:p>
            <a:r>
              <a:rPr lang="en-US" dirty="0" smtClean="0"/>
              <a:t>Rolf </a:t>
            </a:r>
            <a:r>
              <a:rPr lang="en-US" dirty="0" err="1" smtClean="0"/>
              <a:t>Hinzman</a:t>
            </a:r>
            <a:r>
              <a:rPr lang="en-US" dirty="0" smtClean="0"/>
              <a:t> reviews the strength of the evidence the </a:t>
            </a:r>
            <a:r>
              <a:rPr lang="en-US" dirty="0" err="1" smtClean="0"/>
              <a:t>Hgb</a:t>
            </a:r>
            <a:r>
              <a:rPr lang="en-US" dirty="0" smtClean="0"/>
              <a:t> A1c is highly predictive of blood sugar levels and all cause morbidity and mortality.</a:t>
            </a:r>
          </a:p>
          <a:p>
            <a:r>
              <a:rPr lang="en-US" dirty="0" smtClean="0"/>
              <a:t>Tara </a:t>
            </a:r>
            <a:r>
              <a:rPr lang="en-US" dirty="0" err="1" smtClean="0"/>
              <a:t>Gruenewald</a:t>
            </a:r>
            <a:r>
              <a:rPr lang="en-US" dirty="0" smtClean="0"/>
              <a:t> et al review multiple biomarkers and find 6 to be more predictive seen on next slide.</a:t>
            </a:r>
          </a:p>
          <a:p>
            <a:endParaRPr lang="en-US" dirty="0"/>
          </a:p>
        </p:txBody>
      </p:sp>
      <p:sp>
        <p:nvSpPr>
          <p:cNvPr id="4" name="Slide Number Placeholder 3"/>
          <p:cNvSpPr>
            <a:spLocks noGrp="1"/>
          </p:cNvSpPr>
          <p:nvPr>
            <p:ph type="sldNum" sz="quarter" idx="10"/>
          </p:nvPr>
        </p:nvSpPr>
        <p:spPr/>
        <p:txBody>
          <a:bodyPr/>
          <a:lstStyle/>
          <a:p>
            <a:fld id="{A92C6228-A094-4E40-B33B-C2303645EB5B}" type="slidenum">
              <a:rPr lang="en-US" smtClean="0"/>
              <a:t>14</a:t>
            </a:fld>
            <a:endParaRPr lang="en-US"/>
          </a:p>
        </p:txBody>
      </p:sp>
    </p:spTree>
    <p:extLst>
      <p:ext uri="{BB962C8B-B14F-4D97-AF65-F5344CB8AC3E}">
        <p14:creationId xmlns:p14="http://schemas.microsoft.com/office/powerpoint/2010/main" val="63904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charset="0"/>
                <a:cs typeface="msgothic" charset="0"/>
              </a:rPr>
              <a:t> Survival over the 12-year follow-up period as a function of representation in varying numbers of HR pathways in the male (a) and female (b) health forest information</a:t>
            </a:r>
            <a:r>
              <a:rPr lang="en-GB" baseline="0" dirty="0" smtClean="0">
                <a:latin typeface="Arial" charset="0"/>
                <a:cs typeface="msgothic" charset="0"/>
              </a:rPr>
              <a:t> trees</a:t>
            </a:r>
            <a:r>
              <a:rPr lang="en-GB" dirty="0" smtClean="0">
                <a:latin typeface="Arial" charset="0"/>
                <a:cs typeface="msgothic" charset="0"/>
              </a:rPr>
              <a:t>. </a:t>
            </a:r>
            <a:r>
              <a:rPr lang="en-US" sz="1800" dirty="0" smtClean="0">
                <a:hlinkClick r:id="rId3"/>
              </a:rPr>
              <a:t>Tara L. Gruenewald</a:t>
            </a:r>
            <a:r>
              <a:rPr lang="en-US" sz="1800" dirty="0" smtClean="0"/>
              <a:t>, </a:t>
            </a:r>
            <a:r>
              <a:rPr lang="en-US" sz="1800" dirty="0" smtClean="0">
                <a:hlinkClick r:id="rId4"/>
              </a:rPr>
              <a:t>Teresa E. Seeman</a:t>
            </a:r>
            <a:r>
              <a:rPr lang="en-US" sz="1800" dirty="0" smtClean="0"/>
              <a:t>, </a:t>
            </a:r>
            <a:r>
              <a:rPr lang="en-US" sz="1800" dirty="0" smtClean="0">
                <a:hlinkClick r:id="rId5"/>
              </a:rPr>
              <a:t>Carol D. Ryff</a:t>
            </a:r>
            <a:r>
              <a:rPr lang="en-US" sz="1800" dirty="0" smtClean="0"/>
              <a:t>, </a:t>
            </a:r>
            <a:r>
              <a:rPr lang="en-US" sz="1800" dirty="0" smtClean="0">
                <a:hlinkClick r:id="rId6"/>
              </a:rPr>
              <a:t>Arun S. Karlamangla</a:t>
            </a:r>
            <a:r>
              <a:rPr lang="en-US" sz="1800" dirty="0" smtClean="0"/>
              <a:t> and </a:t>
            </a:r>
            <a:r>
              <a:rPr lang="en-US" sz="1800" dirty="0" smtClean="0">
                <a:hlinkClick r:id="rId7"/>
              </a:rPr>
              <a:t>Burton H. Singer</a:t>
            </a:r>
            <a:r>
              <a:rPr lang="en-US" sz="1800" dirty="0" smtClean="0"/>
              <a:t>. </a:t>
            </a:r>
            <a:r>
              <a:rPr lang="en-US" sz="1800" b="1" dirty="0" smtClean="0"/>
              <a:t>Combinations of biomarkers predictive of later life mortality. </a:t>
            </a:r>
            <a:r>
              <a:rPr lang="en-US" sz="1800" i="1" dirty="0" smtClean="0"/>
              <a:t>PNAS </a:t>
            </a:r>
            <a:r>
              <a:rPr lang="en-US" sz="1800" dirty="0" smtClean="0"/>
              <a:t>September 19, 2006 vol. 103 no. 38 14158-14163 </a:t>
            </a:r>
            <a:endParaRPr lang="en-US" dirty="0"/>
          </a:p>
        </p:txBody>
      </p:sp>
      <p:sp>
        <p:nvSpPr>
          <p:cNvPr id="4" name="Slide Number Placeholder 3"/>
          <p:cNvSpPr>
            <a:spLocks noGrp="1"/>
          </p:cNvSpPr>
          <p:nvPr>
            <p:ph type="sldNum" sz="quarter" idx="10"/>
          </p:nvPr>
        </p:nvSpPr>
        <p:spPr/>
        <p:txBody>
          <a:bodyPr/>
          <a:lstStyle/>
          <a:p>
            <a:fld id="{A92C6228-A094-4E40-B33B-C2303645EB5B}" type="slidenum">
              <a:rPr lang="en-US" smtClean="0"/>
              <a:t>15</a:t>
            </a:fld>
            <a:endParaRPr lang="en-US"/>
          </a:p>
        </p:txBody>
      </p:sp>
    </p:spTree>
    <p:extLst>
      <p:ext uri="{BB962C8B-B14F-4D97-AF65-F5344CB8AC3E}">
        <p14:creationId xmlns:p14="http://schemas.microsoft.com/office/powerpoint/2010/main" val="639046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C6228-A094-4E40-B33B-C2303645EB5B}" type="slidenum">
              <a:rPr lang="en-US" smtClean="0"/>
              <a:t>16</a:t>
            </a:fld>
            <a:endParaRPr lang="en-US"/>
          </a:p>
        </p:txBody>
      </p:sp>
    </p:spTree>
    <p:extLst>
      <p:ext uri="{BB962C8B-B14F-4D97-AF65-F5344CB8AC3E}">
        <p14:creationId xmlns:p14="http://schemas.microsoft.com/office/powerpoint/2010/main" val="639046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C6228-A094-4E40-B33B-C2303645EB5B}" type="slidenum">
              <a:rPr lang="en-US" smtClean="0"/>
              <a:t>17</a:t>
            </a:fld>
            <a:endParaRPr lang="en-US"/>
          </a:p>
        </p:txBody>
      </p:sp>
    </p:spTree>
    <p:extLst>
      <p:ext uri="{BB962C8B-B14F-4D97-AF65-F5344CB8AC3E}">
        <p14:creationId xmlns:p14="http://schemas.microsoft.com/office/powerpoint/2010/main" val="639046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C6228-A094-4E40-B33B-C2303645EB5B}" type="slidenum">
              <a:rPr lang="en-US" smtClean="0"/>
              <a:t>18</a:t>
            </a:fld>
            <a:endParaRPr lang="en-US"/>
          </a:p>
        </p:txBody>
      </p:sp>
    </p:spTree>
    <p:extLst>
      <p:ext uri="{BB962C8B-B14F-4D97-AF65-F5344CB8AC3E}">
        <p14:creationId xmlns:p14="http://schemas.microsoft.com/office/powerpoint/2010/main" val="639046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Note: Fructose enters cells freely then becomes glucose… no free lunch and trying to fool the body is counter productive</a:t>
            </a:r>
          </a:p>
          <a:p>
            <a:pPr>
              <a:spcBef>
                <a:spcPct val="0"/>
              </a:spcBef>
            </a:pP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A92C6228-A094-4E40-B33B-C2303645EB5B}" type="slidenum">
              <a:rPr lang="en-US" smtClean="0"/>
              <a:t>19</a:t>
            </a:fld>
            <a:endParaRPr lang="en-US"/>
          </a:p>
        </p:txBody>
      </p:sp>
    </p:spTree>
    <p:extLst>
      <p:ext uri="{BB962C8B-B14F-4D97-AF65-F5344CB8AC3E}">
        <p14:creationId xmlns:p14="http://schemas.microsoft.com/office/powerpoint/2010/main" val="63904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50161" y="134768"/>
            <a:ext cx="11702892" cy="783703"/>
          </a:xfrm>
          <a:prstGeom prst="rect">
            <a:avLst/>
          </a:prstGeom>
        </p:spPr>
        <p:txBody>
          <a:bodyPr vert="horz" lIns="130055" tIns="65028" rIns="130055" bIns="65028" rtlCol="0" anchor="ctr">
            <a:normAutofit/>
          </a:bodyPr>
          <a:lstStyle/>
          <a:p>
            <a:r>
              <a:rPr lang="en-US" dirty="0" smtClean="0"/>
              <a:t>Click to edit Master title style</a:t>
            </a:r>
            <a:endParaRPr lang="en-US" dirty="0"/>
          </a:p>
        </p:txBody>
      </p:sp>
      <p:sp>
        <p:nvSpPr>
          <p:cNvPr id="8" name="Text Placeholder 2"/>
          <p:cNvSpPr>
            <a:spLocks noGrp="1"/>
          </p:cNvSpPr>
          <p:nvPr>
            <p:ph idx="1"/>
          </p:nvPr>
        </p:nvSpPr>
        <p:spPr>
          <a:xfrm>
            <a:off x="650161" y="2276581"/>
            <a:ext cx="11702892" cy="6439021"/>
          </a:xfrm>
          <a:prstGeom prst="rect">
            <a:avLst/>
          </a:prstGeom>
        </p:spPr>
        <p:txBody>
          <a:bodyPr vert="horz" lIns="130055" tIns="65028" rIns="130055" bIns="6502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089122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50161" y="134768"/>
            <a:ext cx="11702892" cy="783703"/>
          </a:xfrm>
          <a:prstGeom prst="rect">
            <a:avLst/>
          </a:prstGeom>
        </p:spPr>
        <p:txBody>
          <a:bodyPr vert="horz" lIns="130055" tIns="65028" rIns="130055" bIns="65028" rtlCol="0" anchor="ctr">
            <a:normAutofit/>
          </a:bodyPr>
          <a:lstStyle/>
          <a:p>
            <a:r>
              <a:rPr lang="en-US" dirty="0" smtClean="0"/>
              <a:t>Click to edit Master title style</a:t>
            </a:r>
            <a:endParaRPr lang="en-US" dirty="0"/>
          </a:p>
        </p:txBody>
      </p:sp>
      <p:sp>
        <p:nvSpPr>
          <p:cNvPr id="8" name="Text Placeholder 2"/>
          <p:cNvSpPr>
            <a:spLocks noGrp="1"/>
          </p:cNvSpPr>
          <p:nvPr>
            <p:ph idx="1"/>
          </p:nvPr>
        </p:nvSpPr>
        <p:spPr>
          <a:xfrm>
            <a:off x="650161" y="2276581"/>
            <a:ext cx="11702892" cy="6439021"/>
          </a:xfrm>
          <a:prstGeom prst="rect">
            <a:avLst/>
          </a:prstGeom>
        </p:spPr>
        <p:txBody>
          <a:bodyPr vert="horz" lIns="130055" tIns="65028" rIns="130055" bIns="6502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64193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50161" y="134768"/>
            <a:ext cx="11702892" cy="783703"/>
          </a:xfrm>
          <a:prstGeom prst="rect">
            <a:avLst/>
          </a:prstGeom>
        </p:spPr>
        <p:txBody>
          <a:bodyPr vert="horz" lIns="130055" tIns="65028" rIns="130055" bIns="65028" rtlCol="0" anchor="ctr">
            <a:normAutofit/>
          </a:bodyPr>
          <a:lstStyle/>
          <a:p>
            <a:r>
              <a:rPr lang="en-US" dirty="0" smtClean="0"/>
              <a:t>Click to edit Master title style</a:t>
            </a:r>
            <a:endParaRPr lang="en-US" dirty="0"/>
          </a:p>
        </p:txBody>
      </p:sp>
      <p:sp>
        <p:nvSpPr>
          <p:cNvPr id="8" name="Text Placeholder 2"/>
          <p:cNvSpPr>
            <a:spLocks noGrp="1"/>
          </p:cNvSpPr>
          <p:nvPr>
            <p:ph idx="1"/>
          </p:nvPr>
        </p:nvSpPr>
        <p:spPr>
          <a:xfrm>
            <a:off x="650161" y="2276581"/>
            <a:ext cx="11702892" cy="6439021"/>
          </a:xfrm>
          <a:prstGeom prst="rect">
            <a:avLst/>
          </a:prstGeom>
        </p:spPr>
        <p:txBody>
          <a:bodyPr vert="horz" lIns="130055" tIns="65028" rIns="130055" bIns="6502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446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50161" y="134768"/>
            <a:ext cx="11702892" cy="783703"/>
          </a:xfrm>
          <a:prstGeom prst="rect">
            <a:avLst/>
          </a:prstGeom>
        </p:spPr>
        <p:txBody>
          <a:bodyPr vert="horz" lIns="130055" tIns="65028" rIns="130055" bIns="65028" rtlCol="0" anchor="ctr">
            <a:normAutofit/>
          </a:bodyPr>
          <a:lstStyle/>
          <a:p>
            <a:r>
              <a:rPr lang="en-US" dirty="0" smtClean="0"/>
              <a:t>Click to edit Master title style</a:t>
            </a:r>
            <a:endParaRPr lang="en-US" dirty="0"/>
          </a:p>
        </p:txBody>
      </p:sp>
      <p:sp>
        <p:nvSpPr>
          <p:cNvPr id="8" name="Text Placeholder 2"/>
          <p:cNvSpPr>
            <a:spLocks noGrp="1"/>
          </p:cNvSpPr>
          <p:nvPr>
            <p:ph idx="1"/>
          </p:nvPr>
        </p:nvSpPr>
        <p:spPr>
          <a:xfrm>
            <a:off x="650161" y="2276581"/>
            <a:ext cx="11702892" cy="6439021"/>
          </a:xfrm>
          <a:prstGeom prst="rect">
            <a:avLst/>
          </a:prstGeom>
        </p:spPr>
        <p:txBody>
          <a:bodyPr vert="horz" lIns="130055" tIns="65028" rIns="130055" bIns="6502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48420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50161" y="134768"/>
            <a:ext cx="11702892" cy="783703"/>
          </a:xfrm>
          <a:prstGeom prst="rect">
            <a:avLst/>
          </a:prstGeom>
        </p:spPr>
        <p:txBody>
          <a:bodyPr vert="horz" lIns="130055" tIns="65028" rIns="130055" bIns="65028" rtlCol="0" anchor="ctr">
            <a:normAutofit/>
          </a:bodyPr>
          <a:lstStyle/>
          <a:p>
            <a:r>
              <a:rPr lang="en-US" dirty="0" smtClean="0"/>
              <a:t>Click to edit Master title style</a:t>
            </a:r>
            <a:endParaRPr lang="en-US" dirty="0"/>
          </a:p>
        </p:txBody>
      </p:sp>
      <p:sp>
        <p:nvSpPr>
          <p:cNvPr id="8" name="Text Placeholder 2"/>
          <p:cNvSpPr>
            <a:spLocks noGrp="1"/>
          </p:cNvSpPr>
          <p:nvPr>
            <p:ph idx="1"/>
          </p:nvPr>
        </p:nvSpPr>
        <p:spPr>
          <a:xfrm>
            <a:off x="650161" y="2276581"/>
            <a:ext cx="11702892" cy="6439021"/>
          </a:xfrm>
          <a:prstGeom prst="rect">
            <a:avLst/>
          </a:prstGeom>
        </p:spPr>
        <p:txBody>
          <a:bodyPr vert="horz" lIns="130055" tIns="65028" rIns="130055" bIns="6502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22068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50161" y="134768"/>
            <a:ext cx="11702892" cy="783703"/>
          </a:xfrm>
          <a:prstGeom prst="rect">
            <a:avLst/>
          </a:prstGeom>
        </p:spPr>
        <p:txBody>
          <a:bodyPr vert="horz" lIns="130055" tIns="65028" rIns="130055" bIns="65028" rtlCol="0" anchor="ctr">
            <a:normAutofit/>
          </a:bodyPr>
          <a:lstStyle/>
          <a:p>
            <a:r>
              <a:rPr lang="en-US" dirty="0" smtClean="0"/>
              <a:t>Click to edit Master title style</a:t>
            </a:r>
            <a:endParaRPr lang="en-US" dirty="0"/>
          </a:p>
        </p:txBody>
      </p:sp>
      <p:sp>
        <p:nvSpPr>
          <p:cNvPr id="9" name="Text Placeholder 2"/>
          <p:cNvSpPr>
            <a:spLocks noGrp="1"/>
          </p:cNvSpPr>
          <p:nvPr>
            <p:ph idx="1"/>
          </p:nvPr>
        </p:nvSpPr>
        <p:spPr>
          <a:xfrm>
            <a:off x="650161" y="2276581"/>
            <a:ext cx="11702892" cy="6439021"/>
          </a:xfrm>
          <a:prstGeom prst="rect">
            <a:avLst/>
          </a:prstGeom>
        </p:spPr>
        <p:txBody>
          <a:bodyPr vert="horz" lIns="130055" tIns="65028" rIns="130055" bIns="6502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48649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650161" y="134768"/>
            <a:ext cx="11702892" cy="783703"/>
          </a:xfrm>
          <a:prstGeom prst="rect">
            <a:avLst/>
          </a:prstGeom>
        </p:spPr>
        <p:txBody>
          <a:bodyPr vert="horz" lIns="130055" tIns="65028" rIns="130055" bIns="65028" rtlCol="0" anchor="ctr">
            <a:normAutofit/>
          </a:bodyPr>
          <a:lstStyle/>
          <a:p>
            <a:r>
              <a:rPr lang="en-US" dirty="0" smtClean="0"/>
              <a:t>Click to edit Master title style</a:t>
            </a:r>
            <a:endParaRPr lang="en-US" dirty="0"/>
          </a:p>
        </p:txBody>
      </p:sp>
      <p:sp>
        <p:nvSpPr>
          <p:cNvPr id="11" name="Text Placeholder 2"/>
          <p:cNvSpPr>
            <a:spLocks noGrp="1"/>
          </p:cNvSpPr>
          <p:nvPr>
            <p:ph idx="1"/>
          </p:nvPr>
        </p:nvSpPr>
        <p:spPr>
          <a:xfrm>
            <a:off x="650161" y="2276581"/>
            <a:ext cx="11702892" cy="6439021"/>
          </a:xfrm>
          <a:prstGeom prst="rect">
            <a:avLst/>
          </a:prstGeom>
        </p:spPr>
        <p:txBody>
          <a:bodyPr vert="horz" lIns="130055" tIns="65028" rIns="130055" bIns="6502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60694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50161" y="134768"/>
            <a:ext cx="11702892" cy="783703"/>
          </a:xfrm>
          <a:prstGeom prst="rect">
            <a:avLst/>
          </a:prstGeom>
        </p:spPr>
        <p:txBody>
          <a:bodyPr vert="horz" lIns="130055" tIns="65028" rIns="130055" bIns="65028" rtlCol="0" anchor="ctr">
            <a:normAutofit/>
          </a:bodyPr>
          <a:lstStyle/>
          <a:p>
            <a:r>
              <a:rPr lang="en-US" dirty="0" smtClean="0"/>
              <a:t>Click to edit Master title style</a:t>
            </a:r>
            <a:endParaRPr lang="en-US" dirty="0"/>
          </a:p>
        </p:txBody>
      </p:sp>
      <p:sp>
        <p:nvSpPr>
          <p:cNvPr id="7" name="Text Placeholder 2"/>
          <p:cNvSpPr>
            <a:spLocks noGrp="1"/>
          </p:cNvSpPr>
          <p:nvPr>
            <p:ph idx="1"/>
          </p:nvPr>
        </p:nvSpPr>
        <p:spPr>
          <a:xfrm>
            <a:off x="650161" y="2276581"/>
            <a:ext cx="11702892" cy="6439021"/>
          </a:xfrm>
          <a:prstGeom prst="rect">
            <a:avLst/>
          </a:prstGeom>
        </p:spPr>
        <p:txBody>
          <a:bodyPr vert="horz" lIns="130055" tIns="65028" rIns="130055" bIns="6502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48699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50161" y="134768"/>
            <a:ext cx="11702892" cy="783703"/>
          </a:xfrm>
          <a:prstGeom prst="rect">
            <a:avLst/>
          </a:prstGeom>
        </p:spPr>
        <p:txBody>
          <a:bodyPr vert="horz" lIns="130055" tIns="65028" rIns="130055" bIns="65028" rtlCol="0" anchor="ctr">
            <a:normAutofit/>
          </a:bodyPr>
          <a:lstStyle/>
          <a:p>
            <a:r>
              <a:rPr lang="en-US" dirty="0" smtClean="0"/>
              <a:t>Click to edit Master title style</a:t>
            </a:r>
            <a:endParaRPr lang="en-US" dirty="0"/>
          </a:p>
        </p:txBody>
      </p:sp>
      <p:sp>
        <p:nvSpPr>
          <p:cNvPr id="6" name="Text Placeholder 2"/>
          <p:cNvSpPr>
            <a:spLocks noGrp="1"/>
          </p:cNvSpPr>
          <p:nvPr>
            <p:ph idx="1"/>
          </p:nvPr>
        </p:nvSpPr>
        <p:spPr>
          <a:xfrm>
            <a:off x="650161" y="2276581"/>
            <a:ext cx="11702892" cy="6439021"/>
          </a:xfrm>
          <a:prstGeom prst="rect">
            <a:avLst/>
          </a:prstGeom>
        </p:spPr>
        <p:txBody>
          <a:bodyPr vert="horz" lIns="130055" tIns="65028" rIns="130055" bIns="6502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809711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50161" y="134768"/>
            <a:ext cx="11702892" cy="783703"/>
          </a:xfrm>
          <a:prstGeom prst="rect">
            <a:avLst/>
          </a:prstGeom>
        </p:spPr>
        <p:txBody>
          <a:bodyPr vert="horz" lIns="130055" tIns="65028" rIns="130055" bIns="65028" rtlCol="0" anchor="ctr">
            <a:normAutofit/>
          </a:bodyPr>
          <a:lstStyle/>
          <a:p>
            <a:r>
              <a:rPr lang="en-US" dirty="0" smtClean="0"/>
              <a:t>Click to edit Master title style</a:t>
            </a:r>
            <a:endParaRPr lang="en-US" dirty="0"/>
          </a:p>
        </p:txBody>
      </p:sp>
      <p:sp>
        <p:nvSpPr>
          <p:cNvPr id="9" name="Text Placeholder 2"/>
          <p:cNvSpPr>
            <a:spLocks noGrp="1"/>
          </p:cNvSpPr>
          <p:nvPr>
            <p:ph idx="1"/>
          </p:nvPr>
        </p:nvSpPr>
        <p:spPr>
          <a:xfrm>
            <a:off x="650161" y="2276581"/>
            <a:ext cx="11702892" cy="6439021"/>
          </a:xfrm>
          <a:prstGeom prst="rect">
            <a:avLst/>
          </a:prstGeom>
        </p:spPr>
        <p:txBody>
          <a:bodyPr vert="horz" lIns="130055" tIns="65028" rIns="130055" bIns="6502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774900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50161" y="134768"/>
            <a:ext cx="11702892" cy="783703"/>
          </a:xfrm>
          <a:prstGeom prst="rect">
            <a:avLst/>
          </a:prstGeom>
        </p:spPr>
        <p:txBody>
          <a:bodyPr vert="horz" lIns="130055" tIns="65028" rIns="130055" bIns="65028" rtlCol="0" anchor="ctr">
            <a:normAutofit/>
          </a:bodyPr>
          <a:lstStyle/>
          <a:p>
            <a:r>
              <a:rPr lang="en-US" dirty="0" smtClean="0"/>
              <a:t>Click to edit Master title style</a:t>
            </a:r>
            <a:endParaRPr lang="en-US" dirty="0"/>
          </a:p>
        </p:txBody>
      </p:sp>
      <p:sp>
        <p:nvSpPr>
          <p:cNvPr id="9" name="Text Placeholder 2"/>
          <p:cNvSpPr>
            <a:spLocks noGrp="1"/>
          </p:cNvSpPr>
          <p:nvPr>
            <p:ph idx="1"/>
          </p:nvPr>
        </p:nvSpPr>
        <p:spPr>
          <a:xfrm>
            <a:off x="650161" y="2276581"/>
            <a:ext cx="11702892" cy="6439021"/>
          </a:xfrm>
          <a:prstGeom prst="rect">
            <a:avLst/>
          </a:prstGeom>
        </p:spPr>
        <p:txBody>
          <a:bodyPr vert="horz" lIns="130055" tIns="65028" rIns="130055" bIns="6502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46009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B7CC6"/>
            </a:gs>
            <a:gs pos="100000">
              <a:srgbClr val="00246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134768"/>
            <a:ext cx="11702892" cy="783703"/>
          </a:xfrm>
          <a:prstGeom prst="rect">
            <a:avLst/>
          </a:prstGeom>
        </p:spPr>
        <p:txBody>
          <a:bodyPr vert="horz" lIns="130055" tIns="65028" rIns="130055" bIns="6502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50161" y="2276581"/>
            <a:ext cx="11702892" cy="6439021"/>
          </a:xfrm>
          <a:prstGeom prst="rect">
            <a:avLst/>
          </a:prstGeom>
        </p:spPr>
        <p:txBody>
          <a:bodyPr vert="horz" lIns="130055" tIns="65028" rIns="130055" bIns="6502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0090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650276" rtl="0" eaLnBrk="1" latinLnBrk="0" hangingPunct="1">
        <a:spcBef>
          <a:spcPct val="0"/>
        </a:spcBef>
        <a:buNone/>
        <a:defRPr sz="5100" kern="1200">
          <a:solidFill>
            <a:schemeClr val="tx1"/>
          </a:solidFill>
          <a:latin typeface="Geneva"/>
          <a:ea typeface="+mj-ea"/>
          <a:cs typeface="Geneva"/>
        </a:defRPr>
      </a:lvl1pPr>
    </p:titleStyle>
    <p:bodyStyle>
      <a:lvl1pPr marL="487707" indent="-487707" algn="l" defTabSz="650276" rtl="0" eaLnBrk="1" latinLnBrk="0" hangingPunct="1">
        <a:spcBef>
          <a:spcPct val="20000"/>
        </a:spcBef>
        <a:buFont typeface="Arial"/>
        <a:buChar char="•"/>
        <a:defRPr sz="4600" kern="1200">
          <a:solidFill>
            <a:schemeClr val="tx1"/>
          </a:solidFill>
          <a:latin typeface="Geneva"/>
          <a:ea typeface="+mn-ea"/>
          <a:cs typeface="Geneva"/>
        </a:defRPr>
      </a:lvl1pPr>
      <a:lvl2pPr marL="1056698" indent="-406422" algn="l" defTabSz="650276" rtl="0" eaLnBrk="1" latinLnBrk="0" hangingPunct="1">
        <a:spcBef>
          <a:spcPct val="20000"/>
        </a:spcBef>
        <a:buFont typeface="Arial"/>
        <a:buChar char="–"/>
        <a:defRPr sz="4000" kern="1200">
          <a:solidFill>
            <a:schemeClr val="tx1"/>
          </a:solidFill>
          <a:latin typeface="Geneva"/>
          <a:ea typeface="+mn-ea"/>
          <a:cs typeface="Geneva"/>
        </a:defRPr>
      </a:lvl2pPr>
      <a:lvl3pPr marL="1625689" indent="-325138" algn="l" defTabSz="650276" rtl="0" eaLnBrk="1" latinLnBrk="0" hangingPunct="1">
        <a:spcBef>
          <a:spcPct val="20000"/>
        </a:spcBef>
        <a:buFont typeface="Arial"/>
        <a:buChar char="•"/>
        <a:defRPr sz="3400" kern="1200">
          <a:solidFill>
            <a:schemeClr val="tx1"/>
          </a:solidFill>
          <a:latin typeface="Geneva"/>
          <a:ea typeface="+mn-ea"/>
          <a:cs typeface="Geneva"/>
        </a:defRPr>
      </a:lvl3pPr>
      <a:lvl4pPr marL="2275964" indent="-325138" algn="l" defTabSz="650276" rtl="0" eaLnBrk="1" latinLnBrk="0" hangingPunct="1">
        <a:spcBef>
          <a:spcPct val="20000"/>
        </a:spcBef>
        <a:buFont typeface="Arial"/>
        <a:buChar char="–"/>
        <a:defRPr sz="2800" kern="1200">
          <a:solidFill>
            <a:schemeClr val="tx1"/>
          </a:solidFill>
          <a:latin typeface="Geneva"/>
          <a:ea typeface="+mn-ea"/>
          <a:cs typeface="Geneva"/>
        </a:defRPr>
      </a:lvl4pPr>
      <a:lvl5pPr marL="2926240" indent="-325138" algn="l" defTabSz="650276" rtl="0" eaLnBrk="1" latinLnBrk="0" hangingPunct="1">
        <a:spcBef>
          <a:spcPct val="20000"/>
        </a:spcBef>
        <a:buFont typeface="Arial"/>
        <a:buChar char="»"/>
        <a:defRPr sz="2800" kern="1200">
          <a:solidFill>
            <a:schemeClr val="tx1"/>
          </a:solidFill>
          <a:latin typeface="Geneva"/>
          <a:ea typeface="+mn-ea"/>
          <a:cs typeface="Geneva"/>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pnas.org/search?author1=Tara+L.+Gruenewald&amp;sortspec=date&amp;submit=Submit" TargetMode="External"/><Relationship Id="rId3" Type="http://schemas.openxmlformats.org/officeDocument/2006/relationships/hyperlink" Target="http://www.ncbi.nlm.nih.gov/pubmed?term=Bunn%20HF%5bAuthor%5d&amp;cauthor=true&amp;cauthor_uid=1201013" TargetMode="External"/><Relationship Id="rId7" Type="http://schemas.openxmlformats.org/officeDocument/2006/relationships/hyperlink" Target="http://www.ncbi.nlm.nih.gov/pubmed?term=paul%20gallop%20hemoglobin%20A1c" TargetMode="External"/><Relationship Id="rId12" Type="http://schemas.openxmlformats.org/officeDocument/2006/relationships/hyperlink" Target="http://www.pnas.org/search?author1=Burton+H.+Singer&amp;sortspec=date&amp;submit=Subm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ncbi.nlm.nih.gov/pubmed?term=Gallop%20PM%5bAuthor%5d&amp;cauthor=true&amp;cauthor_uid=1201013" TargetMode="External"/><Relationship Id="rId11" Type="http://schemas.openxmlformats.org/officeDocument/2006/relationships/hyperlink" Target="http://www.pnas.org/search?author1=Arun+S.+Karlamangla&amp;sortspec=date&amp;submit=Submit" TargetMode="External"/><Relationship Id="rId5" Type="http://schemas.openxmlformats.org/officeDocument/2006/relationships/hyperlink" Target="http://www.ncbi.nlm.nih.gov/pubmed?term=Gabbay%20KH%5bAuthor%5d&amp;cauthor=true&amp;cauthor_uid=1201013" TargetMode="External"/><Relationship Id="rId10" Type="http://schemas.openxmlformats.org/officeDocument/2006/relationships/hyperlink" Target="http://www.pnas.org/search?author1=Carol+D.+Ryff&amp;sortspec=date&amp;submit=Submit" TargetMode="External"/><Relationship Id="rId4" Type="http://schemas.openxmlformats.org/officeDocument/2006/relationships/hyperlink" Target="http://www.ncbi.nlm.nih.gov/pubmed?term=Haney%20DN%5bAuthor%5d&amp;cauthor=true&amp;cauthor_uid=1201013" TargetMode="External"/><Relationship Id="rId9" Type="http://schemas.openxmlformats.org/officeDocument/2006/relationships/hyperlink" Target="http://www.pnas.org/search?author1=Teresa+E.+Seeman&amp;sortspec=date&amp;submit=Submi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ncbi.nlm.nih.gov/pubmed/22489719"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ncbi.nlm.nih.gov/pubmed?term=Pacher%20P%5bAuthor%5d&amp;cauthor=true&amp;cauthor_uid=15677345" TargetMode="External"/><Relationship Id="rId2" Type="http://schemas.openxmlformats.org/officeDocument/2006/relationships/hyperlink" Target="http://www.ncbi.nlm.nih.gov/pubmed?term=Mabley%20JG%5bAuthor%5d&amp;cauthor=true&amp;cauthor_uid=15677345" TargetMode="External"/><Relationship Id="rId1" Type="http://schemas.openxmlformats.org/officeDocument/2006/relationships/slideLayout" Target="../slideLayouts/slideLayout2.xml"/><Relationship Id="rId6" Type="http://schemas.openxmlformats.org/officeDocument/2006/relationships/hyperlink" Target="http://www.ncbi.nlm.nih.gov/pubmed?term=Elder%20RH%5bAuthor%5d&amp;cauthor=true&amp;cauthor_uid=15677345" TargetMode="External"/><Relationship Id="rId5" Type="http://schemas.openxmlformats.org/officeDocument/2006/relationships/hyperlink" Target="http://www.ncbi.nlm.nih.gov/pubmed?term=Wallace%20R%5bAuthor%5d&amp;cauthor=true&amp;cauthor_uid=15677345" TargetMode="External"/><Relationship Id="rId4" Type="http://schemas.openxmlformats.org/officeDocument/2006/relationships/hyperlink" Target="http://www.ncbi.nlm.nih.gov/pubmed?term=Deb%20A%5bAuthor%5d&amp;cauthor=true&amp;cauthor_uid=15677345"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5.emf"/><Relationship Id="rId4" Type="http://schemas.openxmlformats.org/officeDocument/2006/relationships/oleObject" Target="../embeddings/Microsoft_Excel_97-2003_Worksheet1.xls"/></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sciencedirect.com/science/journal/13572725" TargetMode="External"/><Relationship Id="rId2" Type="http://schemas.openxmlformats.org/officeDocument/2006/relationships/hyperlink" Target="http://www.sciencedirect.com/science/article/pii/S1357272506003165"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www.sciencedirect.com/science/journal/13572725/39/4"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3.emf"/><Relationship Id="rId4" Type="http://schemas.openxmlformats.org/officeDocument/2006/relationships/package" Target="../embeddings/Microsoft_Word_Document6.docx"/></Relationships>
</file>

<file path=ppt/slides/_rels/slide6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2"/>
          <p:cNvSpPr txBox="1">
            <a:spLocks noChangeArrowheads="1"/>
          </p:cNvSpPr>
          <p:nvPr/>
        </p:nvSpPr>
        <p:spPr bwMode="auto">
          <a:xfrm>
            <a:off x="3104057" y="2292376"/>
            <a:ext cx="6795098" cy="86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1" tIns="45721" rIns="91441" bIns="45721">
            <a:spAutoFit/>
          </a:bodyPr>
          <a:lstStyle>
            <a:lvl1pPr eaLnBrk="0" hangingPunct="0">
              <a:defRPr sz="2600">
                <a:solidFill>
                  <a:schemeClr val="tx1"/>
                </a:solidFill>
                <a:latin typeface="Arial" pitchFamily="34" charset="0"/>
                <a:ea typeface="ＭＳ Ｐゴシック" pitchFamily="34" charset="-128"/>
              </a:defRPr>
            </a:lvl1pPr>
            <a:lvl2pPr marL="742950" indent="-285750" eaLnBrk="0" hangingPunct="0">
              <a:defRPr sz="2600">
                <a:solidFill>
                  <a:schemeClr val="tx1"/>
                </a:solidFill>
                <a:latin typeface="Arial" pitchFamily="34" charset="0"/>
                <a:ea typeface="ＭＳ Ｐゴシック" pitchFamily="34" charset="-128"/>
              </a:defRPr>
            </a:lvl2pPr>
            <a:lvl3pPr marL="1143000" indent="-228600" eaLnBrk="0" hangingPunct="0">
              <a:defRPr sz="2600">
                <a:solidFill>
                  <a:schemeClr val="tx1"/>
                </a:solidFill>
                <a:latin typeface="Arial" pitchFamily="34" charset="0"/>
                <a:ea typeface="ＭＳ Ｐゴシック" pitchFamily="34" charset="-128"/>
              </a:defRPr>
            </a:lvl3pPr>
            <a:lvl4pPr marL="1600200" indent="-228600" eaLnBrk="0" hangingPunct="0">
              <a:defRPr sz="2600">
                <a:solidFill>
                  <a:schemeClr val="tx1"/>
                </a:solidFill>
                <a:latin typeface="Arial" pitchFamily="34" charset="0"/>
                <a:ea typeface="ＭＳ Ｐゴシック" pitchFamily="34" charset="-128"/>
              </a:defRPr>
            </a:lvl4pPr>
            <a:lvl5pPr marL="2057400" indent="-228600" eaLnBrk="0" hangingPunct="0">
              <a:defRPr sz="2600">
                <a:solidFill>
                  <a:schemeClr val="tx1"/>
                </a:solidFill>
                <a:latin typeface="Arial" pitchFamily="34" charset="0"/>
                <a:ea typeface="ＭＳ Ｐゴシック" pitchFamily="34" charset="-128"/>
              </a:defRPr>
            </a:lvl5pPr>
            <a:lvl6pPr marL="25146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9718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4290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8862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r>
              <a:rPr lang="en-US" sz="5000" dirty="0" smtClean="0">
                <a:solidFill>
                  <a:srgbClr val="FFFFFF"/>
                </a:solidFill>
                <a:latin typeface="Geneva"/>
                <a:cs typeface="Geneva"/>
              </a:rPr>
              <a:t>Predictive Biomarkers</a:t>
            </a:r>
            <a:endParaRPr lang="en-US" sz="5000" dirty="0">
              <a:solidFill>
                <a:srgbClr val="FFFFFF"/>
              </a:solidFill>
              <a:latin typeface="Geneva"/>
              <a:cs typeface="Geneva"/>
            </a:endParaRPr>
          </a:p>
        </p:txBody>
      </p:sp>
      <p:sp>
        <p:nvSpPr>
          <p:cNvPr id="12" name="ZoneTexte 3"/>
          <p:cNvSpPr txBox="1">
            <a:spLocks noChangeArrowheads="1"/>
          </p:cNvSpPr>
          <p:nvPr/>
        </p:nvSpPr>
        <p:spPr bwMode="auto">
          <a:xfrm>
            <a:off x="10944" y="9221787"/>
            <a:ext cx="5912416" cy="4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1" tIns="45721" rIns="91441" bIns="45721">
            <a:spAutoFit/>
          </a:bodyPr>
          <a:lstStyle>
            <a:lvl1pPr eaLnBrk="0" hangingPunct="0">
              <a:defRPr sz="2600">
                <a:solidFill>
                  <a:schemeClr val="tx1"/>
                </a:solidFill>
                <a:latin typeface="Arial" pitchFamily="34" charset="0"/>
                <a:ea typeface="ＭＳ Ｐゴシック" pitchFamily="34" charset="-128"/>
              </a:defRPr>
            </a:lvl1pPr>
            <a:lvl2pPr marL="742950" indent="-285750" eaLnBrk="0" hangingPunct="0">
              <a:defRPr sz="2600">
                <a:solidFill>
                  <a:schemeClr val="tx1"/>
                </a:solidFill>
                <a:latin typeface="Arial" pitchFamily="34" charset="0"/>
                <a:ea typeface="ＭＳ Ｐゴシック" pitchFamily="34" charset="-128"/>
              </a:defRPr>
            </a:lvl2pPr>
            <a:lvl3pPr marL="1143000" indent="-228600" eaLnBrk="0" hangingPunct="0">
              <a:defRPr sz="2600">
                <a:solidFill>
                  <a:schemeClr val="tx1"/>
                </a:solidFill>
                <a:latin typeface="Arial" pitchFamily="34" charset="0"/>
                <a:ea typeface="ＭＳ Ｐゴシック" pitchFamily="34" charset="-128"/>
              </a:defRPr>
            </a:lvl3pPr>
            <a:lvl4pPr marL="1600200" indent="-228600" eaLnBrk="0" hangingPunct="0">
              <a:defRPr sz="2600">
                <a:solidFill>
                  <a:schemeClr val="tx1"/>
                </a:solidFill>
                <a:latin typeface="Arial" pitchFamily="34" charset="0"/>
                <a:ea typeface="ＭＳ Ｐゴシック" pitchFamily="34" charset="-128"/>
              </a:defRPr>
            </a:lvl4pPr>
            <a:lvl5pPr marL="2057400" indent="-228600" eaLnBrk="0" hangingPunct="0">
              <a:defRPr sz="2600">
                <a:solidFill>
                  <a:schemeClr val="tx1"/>
                </a:solidFill>
                <a:latin typeface="Arial" pitchFamily="34" charset="0"/>
                <a:ea typeface="ＭＳ Ｐゴシック" pitchFamily="34" charset="-128"/>
              </a:defRPr>
            </a:lvl5pPr>
            <a:lvl6pPr marL="25146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9718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4290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8862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r>
              <a:rPr lang="en-US" sz="2100" i="1" dirty="0">
                <a:solidFill>
                  <a:srgbClr val="BFBFBF"/>
                </a:solidFill>
                <a:latin typeface="Century Gothic" pitchFamily="34" charset="0"/>
              </a:rPr>
              <a:t>Supported by a grant from PIH, Ashburn VA</a:t>
            </a:r>
            <a:endParaRPr lang="fr-FR" sz="2100" i="1" dirty="0">
              <a:solidFill>
                <a:srgbClr val="BFBFBF"/>
              </a:solidFill>
              <a:latin typeface="Century Gothic" pitchFamily="34" charset="0"/>
            </a:endParaRPr>
          </a:p>
        </p:txBody>
      </p:sp>
      <p:sp>
        <p:nvSpPr>
          <p:cNvPr id="13" name="TextBox 12"/>
          <p:cNvSpPr txBox="1"/>
          <p:nvPr/>
        </p:nvSpPr>
        <p:spPr>
          <a:xfrm>
            <a:off x="2168663" y="1085371"/>
            <a:ext cx="8665887" cy="836738"/>
          </a:xfrm>
          <a:prstGeom prst="rect">
            <a:avLst/>
          </a:prstGeom>
          <a:noFill/>
        </p:spPr>
        <p:txBody>
          <a:bodyPr wrap="square" lIns="91441" tIns="45721" rIns="91441" bIns="45721">
            <a:spAutoFit/>
          </a:bodyPr>
          <a:lstStyle/>
          <a:p>
            <a:pPr>
              <a:defRPr/>
            </a:pP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DFKai-SB" charset="0"/>
                <a:cs typeface="Calibri"/>
              </a:rPr>
              <a:t>Health Studies Collegium Presents</a:t>
            </a:r>
            <a:endParaRPr lang="en-US" sz="4800"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462" y="3365759"/>
            <a:ext cx="5532289" cy="5532289"/>
          </a:xfrm>
          <a:prstGeom prst="rect">
            <a:avLst/>
          </a:prstGeom>
          <a:effectLst>
            <a:outerShdw blurRad="50800" dist="38100" algn="l" rotWithShape="0">
              <a:prstClr val="black">
                <a:alpha val="40000"/>
              </a:prstClr>
            </a:outerShdw>
          </a:effectLst>
        </p:spPr>
      </p:pic>
      <p:pic>
        <p:nvPicPr>
          <p:cNvPr id="6" name="Picture 5" descr="color-squa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H="1">
            <a:off x="6259284" y="-6259283"/>
            <a:ext cx="484648" cy="13003213"/>
          </a:xfrm>
          <a:prstGeom prst="rect">
            <a:avLst/>
          </a:prstGeom>
        </p:spPr>
      </p:pic>
    </p:spTree>
    <p:extLst>
      <p:ext uri="{BB962C8B-B14F-4D97-AF65-F5344CB8AC3E}">
        <p14:creationId xmlns:p14="http://schemas.microsoft.com/office/powerpoint/2010/main" val="1410158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161" y="134768"/>
            <a:ext cx="11702892" cy="783703"/>
          </a:xfrm>
        </p:spPr>
        <p:txBody>
          <a:bodyPr>
            <a:normAutofit fontScale="90000"/>
          </a:bodyPr>
          <a:lstStyle/>
          <a:p>
            <a:r>
              <a:rPr lang="en-US" dirty="0" smtClean="0">
                <a:solidFill>
                  <a:schemeClr val="bg2">
                    <a:lumMod val="25000"/>
                  </a:schemeClr>
                </a:solidFill>
              </a:rPr>
              <a:t>Predictive Biomarker Categories</a:t>
            </a:r>
            <a:endParaRPr lang="en-US" dirty="0">
              <a:solidFill>
                <a:schemeClr val="bg2">
                  <a:lumMod val="25000"/>
                </a:schemeClr>
              </a:solidFill>
            </a:endParaRPr>
          </a:p>
        </p:txBody>
      </p:sp>
      <p:sp>
        <p:nvSpPr>
          <p:cNvPr id="3" name="Content Placeholder 2"/>
          <p:cNvSpPr>
            <a:spLocks noGrp="1"/>
          </p:cNvSpPr>
          <p:nvPr>
            <p:ph idx="4294967295"/>
          </p:nvPr>
        </p:nvSpPr>
        <p:spPr>
          <a:xfrm>
            <a:off x="650160" y="2014838"/>
            <a:ext cx="12038121" cy="6179995"/>
          </a:xfrm>
          <a:solidFill>
            <a:schemeClr val="bg1">
              <a:lumMod val="75000"/>
            </a:schemeClr>
          </a:solidFill>
        </p:spPr>
        <p:txBody>
          <a:bodyPr>
            <a:normAutofit fontScale="92500"/>
          </a:bodyPr>
          <a:lstStyle/>
          <a:p>
            <a:r>
              <a:rPr lang="en-US" b="1" dirty="0" err="1" smtClean="0">
                <a:solidFill>
                  <a:srgbClr val="009147"/>
                </a:solidFill>
                <a:effectLst>
                  <a:outerShdw blurRad="50800" dist="38100" dir="2700000" algn="tl" rotWithShape="0">
                    <a:prstClr val="black">
                      <a:alpha val="40000"/>
                    </a:prstClr>
                  </a:outerShdw>
                </a:effectLst>
              </a:rPr>
              <a:t>Hgb</a:t>
            </a:r>
            <a:r>
              <a:rPr lang="en-US" b="1" dirty="0" smtClean="0">
                <a:solidFill>
                  <a:srgbClr val="009147"/>
                </a:solidFill>
                <a:effectLst>
                  <a:outerShdw blurRad="50800" dist="38100" dir="2700000" algn="tl" rotWithShape="0">
                    <a:prstClr val="black">
                      <a:alpha val="40000"/>
                    </a:prstClr>
                  </a:outerShdw>
                </a:effectLst>
              </a:rPr>
              <a:t> A1c</a:t>
            </a:r>
            <a:r>
              <a:rPr lang="en-US" dirty="0" smtClean="0"/>
              <a:t>: </a:t>
            </a:r>
            <a:r>
              <a:rPr lang="en-US" sz="4300" dirty="0" smtClean="0"/>
              <a:t>Sugar, insulin, energy metabolism</a:t>
            </a:r>
          </a:p>
          <a:p>
            <a:r>
              <a:rPr lang="en-US" b="1" dirty="0" err="1" smtClean="0">
                <a:solidFill>
                  <a:srgbClr val="E6751F"/>
                </a:solidFill>
                <a:effectLst>
                  <a:outerShdw blurRad="50800" dist="38100" dir="2700000" algn="tl" rotWithShape="0">
                    <a:prstClr val="black">
                      <a:alpha val="40000"/>
                    </a:prstClr>
                  </a:outerShdw>
                </a:effectLst>
              </a:rPr>
              <a:t>Homocysteine</a:t>
            </a:r>
            <a:r>
              <a:rPr lang="en-US" dirty="0" smtClean="0">
                <a:solidFill>
                  <a:srgbClr val="000000"/>
                </a:solidFill>
              </a:rPr>
              <a:t>: </a:t>
            </a:r>
            <a:r>
              <a:rPr lang="en-US" sz="3900" dirty="0" smtClean="0">
                <a:solidFill>
                  <a:srgbClr val="000000"/>
                </a:solidFill>
              </a:rPr>
              <a:t>Methylation, epigenetics, detox</a:t>
            </a:r>
          </a:p>
          <a:p>
            <a:r>
              <a:rPr lang="en-US" b="1" dirty="0" err="1" smtClean="0">
                <a:solidFill>
                  <a:srgbClr val="F5522B"/>
                </a:solidFill>
                <a:effectLst>
                  <a:outerShdw blurRad="50800" dist="38100" dir="2700000" algn="tl" rotWithShape="0">
                    <a:prstClr val="black">
                      <a:alpha val="40000"/>
                    </a:prstClr>
                  </a:outerShdw>
                </a:effectLst>
              </a:rPr>
              <a:t>hsCRP</a:t>
            </a:r>
            <a:r>
              <a:rPr lang="en-US" dirty="0" smtClean="0">
                <a:solidFill>
                  <a:srgbClr val="000000"/>
                </a:solidFill>
              </a:rPr>
              <a:t>: Inflammation, repair ability</a:t>
            </a:r>
          </a:p>
          <a:p>
            <a:r>
              <a:rPr lang="en-US" b="1" dirty="0" smtClean="0">
                <a:solidFill>
                  <a:srgbClr val="674CF7"/>
                </a:solidFill>
                <a:effectLst>
                  <a:outerShdw blurRad="50800" dist="38100" dir="2700000" algn="tl" rotWithShape="0">
                    <a:prstClr val="black">
                      <a:alpha val="40000"/>
                    </a:prstClr>
                  </a:outerShdw>
                </a:effectLst>
              </a:rPr>
              <a:t>Oxidized LDL/HDL </a:t>
            </a:r>
            <a:r>
              <a:rPr lang="en-US" b="1" dirty="0" smtClean="0">
                <a:solidFill>
                  <a:srgbClr val="000000"/>
                </a:solidFill>
              </a:rPr>
              <a:t>&amp; </a:t>
            </a:r>
            <a:r>
              <a:rPr lang="en-US" b="1" dirty="0">
                <a:solidFill>
                  <a:srgbClr val="34267B"/>
                </a:solidFill>
                <a:effectLst>
                  <a:outerShdw blurRad="50800" dist="38100" dir="2700000" algn="tl" rotWithShape="0">
                    <a:prstClr val="black">
                      <a:alpha val="40000"/>
                    </a:prstClr>
                  </a:outerShdw>
                </a:effectLst>
              </a:rPr>
              <a:t>8 </a:t>
            </a:r>
            <a:r>
              <a:rPr lang="en-US" b="1" dirty="0" err="1">
                <a:solidFill>
                  <a:srgbClr val="34267B"/>
                </a:solidFill>
                <a:effectLst>
                  <a:outerShdw blurRad="50800" dist="38100" dir="2700000" algn="tl" rotWithShape="0">
                    <a:prstClr val="black">
                      <a:alpha val="40000"/>
                    </a:prstClr>
                  </a:outerShdw>
                </a:effectLst>
              </a:rPr>
              <a:t>oxo</a:t>
            </a:r>
            <a:r>
              <a:rPr lang="en-US" b="1" dirty="0" smtClean="0">
                <a:solidFill>
                  <a:srgbClr val="34267B"/>
                </a:solidFill>
                <a:effectLst>
                  <a:outerShdw blurRad="50800" dist="38100" dir="2700000" algn="tl" rotWithShape="0">
                    <a:prstClr val="black">
                      <a:alpha val="40000"/>
                    </a:prstClr>
                  </a:outerShdw>
                </a:effectLst>
              </a:rPr>
              <a:t>-guanine</a:t>
            </a:r>
            <a:r>
              <a:rPr lang="en-US" dirty="0" smtClean="0">
                <a:solidFill>
                  <a:srgbClr val="000000"/>
                </a:solidFill>
              </a:rPr>
              <a:t>:</a:t>
            </a:r>
            <a:r>
              <a:rPr lang="en-US" dirty="0" smtClean="0">
                <a:solidFill>
                  <a:srgbClr val="FFFFFF"/>
                </a:solidFill>
              </a:rPr>
              <a:t> </a:t>
            </a:r>
            <a:r>
              <a:rPr lang="en-US" sz="3900" dirty="0">
                <a:solidFill>
                  <a:srgbClr val="000000"/>
                </a:solidFill>
              </a:rPr>
              <a:t>A</a:t>
            </a:r>
            <a:r>
              <a:rPr lang="en-US" sz="3900" dirty="0" smtClean="0">
                <a:solidFill>
                  <a:srgbClr val="000000"/>
                </a:solidFill>
              </a:rPr>
              <a:t>ntioxidant sufficiency, </a:t>
            </a:r>
            <a:br>
              <a:rPr lang="en-US" sz="3900" dirty="0" smtClean="0">
                <a:solidFill>
                  <a:srgbClr val="000000"/>
                </a:solidFill>
              </a:rPr>
            </a:br>
            <a:r>
              <a:rPr lang="en-US" sz="3900" dirty="0" smtClean="0">
                <a:solidFill>
                  <a:srgbClr val="000000"/>
                </a:solidFill>
              </a:rPr>
              <a:t>oxidative stress free radical activity</a:t>
            </a:r>
          </a:p>
          <a:p>
            <a:r>
              <a:rPr lang="en-US" b="1" dirty="0" smtClean="0">
                <a:solidFill>
                  <a:srgbClr val="823046"/>
                </a:solidFill>
                <a:effectLst>
                  <a:outerShdw blurRad="50800" dist="38100" dir="2700000" algn="tl" rotWithShape="0">
                    <a:prstClr val="black">
                      <a:alpha val="40000"/>
                    </a:prstClr>
                  </a:outerShdw>
                </a:effectLst>
              </a:rPr>
              <a:t>Vitamin D</a:t>
            </a:r>
            <a:r>
              <a:rPr lang="en-US" dirty="0" smtClean="0">
                <a:solidFill>
                  <a:srgbClr val="000000"/>
                </a:solidFill>
              </a:rPr>
              <a:t>: </a:t>
            </a:r>
            <a:r>
              <a:rPr lang="en-US" sz="4300" dirty="0" smtClean="0">
                <a:solidFill>
                  <a:srgbClr val="000000"/>
                </a:solidFill>
              </a:rPr>
              <a:t>Cell communication &amp; adhesion</a:t>
            </a:r>
            <a:endParaRPr lang="en-US" dirty="0" smtClean="0">
              <a:solidFill>
                <a:srgbClr val="000000"/>
              </a:solidFill>
            </a:endParaRPr>
          </a:p>
          <a:p>
            <a:r>
              <a:rPr lang="en-US" b="1" dirty="0" smtClean="0">
                <a:solidFill>
                  <a:srgbClr val="F5C71A"/>
                </a:solidFill>
                <a:effectLst>
                  <a:outerShdw blurRad="50800" dist="38100" dir="2700000" algn="tl" rotWithShape="0">
                    <a:prstClr val="black">
                      <a:alpha val="40000"/>
                    </a:prstClr>
                  </a:outerShdw>
                </a:effectLst>
              </a:rPr>
              <a:t>1</a:t>
            </a:r>
            <a:r>
              <a:rPr lang="en-US" b="1" baseline="30000" dirty="0" smtClean="0">
                <a:solidFill>
                  <a:srgbClr val="F5C71A"/>
                </a:solidFill>
                <a:effectLst>
                  <a:outerShdw blurRad="50800" dist="38100" dir="2700000" algn="tl" rotWithShape="0">
                    <a:prstClr val="black">
                      <a:alpha val="40000"/>
                    </a:prstClr>
                  </a:outerShdw>
                </a:effectLst>
              </a:rPr>
              <a:t>st</a:t>
            </a:r>
            <a:r>
              <a:rPr lang="en-US" b="1" dirty="0" smtClean="0">
                <a:solidFill>
                  <a:srgbClr val="F5C71A"/>
                </a:solidFill>
                <a:effectLst>
                  <a:outerShdw blurRad="50800" dist="38100" dir="2700000" algn="tl" rotWithShape="0">
                    <a:prstClr val="black">
                      <a:alpha val="40000"/>
                    </a:prstClr>
                  </a:outerShdw>
                </a:effectLst>
              </a:rPr>
              <a:t> AM urine pH</a:t>
            </a:r>
            <a:r>
              <a:rPr lang="en-US" dirty="0" smtClean="0">
                <a:solidFill>
                  <a:srgbClr val="000000"/>
                </a:solidFill>
              </a:rPr>
              <a:t>: </a:t>
            </a:r>
            <a:r>
              <a:rPr lang="en-US" sz="3900" dirty="0">
                <a:solidFill>
                  <a:srgbClr val="000000"/>
                </a:solidFill>
              </a:rPr>
              <a:t>M</a:t>
            </a:r>
            <a:r>
              <a:rPr lang="en-US" sz="3900" dirty="0" smtClean="0">
                <a:solidFill>
                  <a:srgbClr val="000000"/>
                </a:solidFill>
              </a:rPr>
              <a:t>ineral status &amp; acidosis risk</a:t>
            </a:r>
          </a:p>
        </p:txBody>
      </p:sp>
    </p:spTree>
    <p:extLst>
      <p:ext uri="{BB962C8B-B14F-4D97-AF65-F5344CB8AC3E}">
        <p14:creationId xmlns:p14="http://schemas.microsoft.com/office/powerpoint/2010/main" val="30073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161" y="134768"/>
            <a:ext cx="11702892" cy="783703"/>
          </a:xfrm>
        </p:spPr>
        <p:txBody>
          <a:bodyPr>
            <a:normAutofit fontScale="90000"/>
          </a:bodyPr>
          <a:lstStyle/>
          <a:p>
            <a:r>
              <a:rPr lang="en-US" dirty="0" smtClean="0">
                <a:solidFill>
                  <a:srgbClr val="4A452A"/>
                </a:solidFill>
              </a:rPr>
              <a:t>Predictive Biomarkers correlate with</a:t>
            </a:r>
            <a:endParaRPr lang="en-US" dirty="0">
              <a:solidFill>
                <a:srgbClr val="4A452A"/>
              </a:solidFill>
            </a:endParaRPr>
          </a:p>
        </p:txBody>
      </p:sp>
      <p:sp>
        <p:nvSpPr>
          <p:cNvPr id="3" name="Content Placeholder 2"/>
          <p:cNvSpPr>
            <a:spLocks noGrp="1"/>
          </p:cNvSpPr>
          <p:nvPr>
            <p:ph idx="4294967295"/>
          </p:nvPr>
        </p:nvSpPr>
        <p:spPr>
          <a:xfrm>
            <a:off x="650160" y="1627440"/>
            <a:ext cx="12038121" cy="7032030"/>
          </a:xfrm>
          <a:solidFill>
            <a:srgbClr val="BFBFBF"/>
          </a:solidFill>
        </p:spPr>
        <p:txBody>
          <a:bodyPr>
            <a:normAutofit fontScale="92500"/>
          </a:bodyPr>
          <a:lstStyle/>
          <a:p>
            <a:r>
              <a:rPr lang="en-US" b="1" dirty="0" err="1" smtClean="0">
                <a:solidFill>
                  <a:srgbClr val="009147"/>
                </a:solidFill>
                <a:effectLst>
                  <a:outerShdw blurRad="50800" dist="38100" dir="2700000" algn="tl" rotWithShape="0">
                    <a:prstClr val="black">
                      <a:alpha val="40000"/>
                    </a:prstClr>
                  </a:outerShdw>
                </a:effectLst>
              </a:rPr>
              <a:t>Hgb</a:t>
            </a:r>
            <a:r>
              <a:rPr lang="en-US" b="1" dirty="0" smtClean="0">
                <a:solidFill>
                  <a:srgbClr val="009147"/>
                </a:solidFill>
                <a:effectLst>
                  <a:outerShdw blurRad="50800" dist="38100" dir="2700000" algn="tl" rotWithShape="0">
                    <a:prstClr val="black">
                      <a:alpha val="40000"/>
                    </a:prstClr>
                  </a:outerShdw>
                </a:effectLst>
              </a:rPr>
              <a:t> A1c</a:t>
            </a:r>
            <a:r>
              <a:rPr lang="en-US" dirty="0" smtClean="0">
                <a:solidFill>
                  <a:srgbClr val="4A452A"/>
                </a:solidFill>
              </a:rPr>
              <a:t>: </a:t>
            </a:r>
            <a:r>
              <a:rPr lang="en-US" sz="4300" dirty="0" smtClean="0">
                <a:solidFill>
                  <a:srgbClr val="4A452A"/>
                </a:solidFill>
              </a:rPr>
              <a:t>Energy for surveillance &amp; repair</a:t>
            </a:r>
            <a:endParaRPr lang="en-US" dirty="0" smtClean="0">
              <a:solidFill>
                <a:srgbClr val="4A452A"/>
              </a:solidFill>
            </a:endParaRPr>
          </a:p>
          <a:p>
            <a:r>
              <a:rPr lang="en-US" b="1" dirty="0" err="1" smtClean="0">
                <a:solidFill>
                  <a:srgbClr val="E6751F"/>
                </a:solidFill>
                <a:effectLst>
                  <a:outerShdw blurRad="50800" dist="38100" dir="2700000" algn="tl" rotWithShape="0">
                    <a:prstClr val="black">
                      <a:alpha val="40000"/>
                    </a:prstClr>
                  </a:outerShdw>
                </a:effectLst>
              </a:rPr>
              <a:t>Homocysteine</a:t>
            </a:r>
            <a:r>
              <a:rPr lang="en-US" dirty="0" smtClean="0">
                <a:solidFill>
                  <a:srgbClr val="4A452A"/>
                </a:solidFill>
              </a:rPr>
              <a:t>: </a:t>
            </a:r>
            <a:r>
              <a:rPr lang="en-US" sz="3900" dirty="0" smtClean="0">
                <a:solidFill>
                  <a:srgbClr val="4A452A"/>
                </a:solidFill>
              </a:rPr>
              <a:t>Transport balance, sulfur cycles</a:t>
            </a:r>
          </a:p>
          <a:p>
            <a:r>
              <a:rPr lang="en-US" b="1" dirty="0" err="1" smtClean="0">
                <a:solidFill>
                  <a:srgbClr val="F5522B"/>
                </a:solidFill>
                <a:effectLst>
                  <a:outerShdw blurRad="50800" dist="38100" dir="2700000" algn="tl" rotWithShape="0">
                    <a:prstClr val="black">
                      <a:alpha val="40000"/>
                    </a:prstClr>
                  </a:outerShdw>
                </a:effectLst>
              </a:rPr>
              <a:t>hsCRP</a:t>
            </a:r>
            <a:r>
              <a:rPr lang="en-US" dirty="0" smtClean="0">
                <a:solidFill>
                  <a:srgbClr val="4A452A"/>
                </a:solidFill>
              </a:rPr>
              <a:t>: </a:t>
            </a:r>
            <a:r>
              <a:rPr lang="en-US" sz="4300" dirty="0" smtClean="0">
                <a:solidFill>
                  <a:srgbClr val="4A452A"/>
                </a:solidFill>
              </a:rPr>
              <a:t>Renewal or calls for reserves</a:t>
            </a:r>
          </a:p>
          <a:p>
            <a:r>
              <a:rPr lang="en-US" b="1" dirty="0" smtClean="0">
                <a:solidFill>
                  <a:srgbClr val="674CF7"/>
                </a:solidFill>
                <a:effectLst>
                  <a:outerShdw blurRad="50800" dist="38100" dir="2700000" algn="tl" rotWithShape="0">
                    <a:prstClr val="black">
                      <a:alpha val="40000"/>
                    </a:prstClr>
                  </a:outerShdw>
                </a:effectLst>
              </a:rPr>
              <a:t>Oxidized LDL/HDL </a:t>
            </a:r>
            <a:r>
              <a:rPr lang="en-US" b="1" dirty="0" smtClean="0">
                <a:solidFill>
                  <a:srgbClr val="4A452A"/>
                </a:solidFill>
              </a:rPr>
              <a:t>&amp; </a:t>
            </a:r>
            <a:r>
              <a:rPr lang="en-US" b="1" dirty="0" smtClean="0">
                <a:solidFill>
                  <a:srgbClr val="34267B"/>
                </a:solidFill>
                <a:effectLst>
                  <a:outerShdw blurRad="50800" dist="38100" dir="2700000" algn="tl" rotWithShape="0">
                    <a:prstClr val="black">
                      <a:alpha val="40000"/>
                    </a:prstClr>
                  </a:outerShdw>
                </a:effectLst>
              </a:rPr>
              <a:t>8 </a:t>
            </a:r>
            <a:r>
              <a:rPr lang="en-US" b="1" dirty="0" err="1" smtClean="0">
                <a:solidFill>
                  <a:srgbClr val="34267B"/>
                </a:solidFill>
                <a:effectLst>
                  <a:outerShdw blurRad="50800" dist="38100" dir="2700000" algn="tl" rotWithShape="0">
                    <a:prstClr val="black">
                      <a:alpha val="40000"/>
                    </a:prstClr>
                  </a:outerShdw>
                </a:effectLst>
              </a:rPr>
              <a:t>oxo</a:t>
            </a:r>
            <a:r>
              <a:rPr lang="en-US" b="1" dirty="0" smtClean="0">
                <a:solidFill>
                  <a:srgbClr val="34267B"/>
                </a:solidFill>
                <a:effectLst>
                  <a:outerShdw blurRad="50800" dist="38100" dir="2700000" algn="tl" rotWithShape="0">
                    <a:prstClr val="black">
                      <a:alpha val="40000"/>
                    </a:prstClr>
                  </a:outerShdw>
                </a:effectLst>
              </a:rPr>
              <a:t>-guanine</a:t>
            </a:r>
            <a:r>
              <a:rPr lang="en-US" dirty="0" smtClean="0">
                <a:solidFill>
                  <a:srgbClr val="4A452A"/>
                </a:solidFill>
              </a:rPr>
              <a:t>: </a:t>
            </a:r>
            <a:r>
              <a:rPr lang="en-US" sz="3900" dirty="0">
                <a:solidFill>
                  <a:srgbClr val="4A452A"/>
                </a:solidFill>
              </a:rPr>
              <a:t>A</a:t>
            </a:r>
            <a:r>
              <a:rPr lang="en-US" sz="3900" dirty="0" smtClean="0">
                <a:solidFill>
                  <a:srgbClr val="4A452A"/>
                </a:solidFill>
              </a:rPr>
              <a:t>ntioxidant status &amp; oxidative damage risk</a:t>
            </a:r>
          </a:p>
          <a:p>
            <a:r>
              <a:rPr lang="en-US" b="1" dirty="0" smtClean="0">
                <a:solidFill>
                  <a:srgbClr val="823046"/>
                </a:solidFill>
                <a:effectLst>
                  <a:outerShdw blurRad="50800" dist="38100" dir="2700000" algn="tl" rotWithShape="0">
                    <a:prstClr val="black">
                      <a:alpha val="40000"/>
                    </a:prstClr>
                  </a:outerShdw>
                </a:effectLst>
              </a:rPr>
              <a:t>Vitamin D</a:t>
            </a:r>
            <a:r>
              <a:rPr lang="en-US" dirty="0" smtClean="0">
                <a:solidFill>
                  <a:srgbClr val="4A452A"/>
                </a:solidFill>
              </a:rPr>
              <a:t>: </a:t>
            </a:r>
            <a:r>
              <a:rPr lang="en-US" sz="4300" dirty="0" smtClean="0">
                <a:solidFill>
                  <a:srgbClr val="4A452A"/>
                </a:solidFill>
              </a:rPr>
              <a:t>Cells knowing enough is enough</a:t>
            </a:r>
            <a:endParaRPr lang="en-US" dirty="0" smtClean="0">
              <a:solidFill>
                <a:srgbClr val="4A452A"/>
              </a:solidFill>
            </a:endParaRPr>
          </a:p>
          <a:p>
            <a:r>
              <a:rPr lang="en-US" b="1" dirty="0" smtClean="0">
                <a:solidFill>
                  <a:srgbClr val="F5C71A"/>
                </a:solidFill>
                <a:effectLst>
                  <a:outerShdw blurRad="50800" dist="38100" dir="2700000" algn="tl" rotWithShape="0">
                    <a:prstClr val="black">
                      <a:alpha val="40000"/>
                    </a:prstClr>
                  </a:outerShdw>
                </a:effectLst>
              </a:rPr>
              <a:t>1</a:t>
            </a:r>
            <a:r>
              <a:rPr lang="en-US" b="1" baseline="30000" dirty="0" smtClean="0">
                <a:solidFill>
                  <a:srgbClr val="F5C71A"/>
                </a:solidFill>
                <a:effectLst>
                  <a:outerShdw blurRad="50800" dist="38100" dir="2700000" algn="tl" rotWithShape="0">
                    <a:prstClr val="black">
                      <a:alpha val="40000"/>
                    </a:prstClr>
                  </a:outerShdw>
                </a:effectLst>
              </a:rPr>
              <a:t>st</a:t>
            </a:r>
            <a:r>
              <a:rPr lang="en-US" b="1" dirty="0" smtClean="0">
                <a:solidFill>
                  <a:srgbClr val="F5C71A"/>
                </a:solidFill>
                <a:effectLst>
                  <a:outerShdw blurRad="50800" dist="38100" dir="2700000" algn="tl" rotWithShape="0">
                    <a:prstClr val="black">
                      <a:alpha val="40000"/>
                    </a:prstClr>
                  </a:outerShdw>
                </a:effectLst>
              </a:rPr>
              <a:t> AM urine pH</a:t>
            </a:r>
            <a:r>
              <a:rPr lang="en-US" dirty="0" smtClean="0">
                <a:solidFill>
                  <a:srgbClr val="4A452A"/>
                </a:solidFill>
              </a:rPr>
              <a:t>: </a:t>
            </a:r>
            <a:r>
              <a:rPr lang="en-US" sz="4300" dirty="0" smtClean="0">
                <a:solidFill>
                  <a:srgbClr val="4A452A"/>
                </a:solidFill>
              </a:rPr>
              <a:t>Buffering minerals in cells</a:t>
            </a:r>
            <a:br>
              <a:rPr lang="en-US" sz="4300" dirty="0" smtClean="0">
                <a:solidFill>
                  <a:srgbClr val="4A452A"/>
                </a:solidFill>
              </a:rPr>
            </a:br>
            <a:endParaRPr lang="en-US" sz="4300" dirty="0" smtClean="0">
              <a:solidFill>
                <a:srgbClr val="4A452A"/>
              </a:solidFill>
            </a:endParaRPr>
          </a:p>
          <a:p>
            <a:pPr marL="0" indent="0">
              <a:buNone/>
            </a:pPr>
            <a:r>
              <a:rPr lang="en-US" b="1" dirty="0" smtClean="0">
                <a:solidFill>
                  <a:srgbClr val="4A452A"/>
                </a:solidFill>
              </a:rPr>
              <a:t>Chronic, degenerative, autoimmune &amp; CVD</a:t>
            </a:r>
          </a:p>
          <a:p>
            <a:endParaRPr lang="en-US" dirty="0">
              <a:solidFill>
                <a:srgbClr val="4A452A"/>
              </a:solidFill>
            </a:endParaRPr>
          </a:p>
        </p:txBody>
      </p:sp>
    </p:spTree>
    <p:extLst>
      <p:ext uri="{BB962C8B-B14F-4D97-AF65-F5344CB8AC3E}">
        <p14:creationId xmlns:p14="http://schemas.microsoft.com/office/powerpoint/2010/main" val="239774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009147"/>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Rectangle 6"/>
          <p:cNvSpPr/>
          <p:nvPr/>
        </p:nvSpPr>
        <p:spPr>
          <a:xfrm>
            <a:off x="2987057" y="3368662"/>
            <a:ext cx="6631469" cy="783703"/>
          </a:xfrm>
          <a:prstGeom prst="rect">
            <a:avLst/>
          </a:prstGeom>
          <a:solidFill>
            <a:srgbClr val="009147"/>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869411" y="4634665"/>
            <a:ext cx="8866760" cy="952750"/>
          </a:xfrm>
          <a:prstGeom prst="rect">
            <a:avLst/>
          </a:prstGeom>
          <a:solidFill>
            <a:srgbClr val="009147"/>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7057" y="3362397"/>
            <a:ext cx="6631469" cy="783703"/>
          </a:xfrm>
          <a:effectLst>
            <a:reflection blurRad="6350" stA="52000" endA="300" endPos="35000" dir="5400000" sy="-100000" algn="bl" rotWithShape="0"/>
          </a:effectLst>
        </p:spPr>
        <p:txBody>
          <a:bodyPr>
            <a:normAutofit fontScale="90000"/>
          </a:bodyPr>
          <a:lstStyle/>
          <a:p>
            <a:r>
              <a:rPr lang="en-US" dirty="0" smtClean="0">
                <a:solidFill>
                  <a:srgbClr val="FFFFFF"/>
                </a:solidFill>
              </a:rPr>
              <a:t>Predictive Biomarker 1</a:t>
            </a:r>
            <a:endParaRPr lang="en-US" dirty="0">
              <a:solidFill>
                <a:srgbClr val="FFFFFF"/>
              </a:solidFill>
            </a:endParaRPr>
          </a:p>
        </p:txBody>
      </p:sp>
      <p:sp>
        <p:nvSpPr>
          <p:cNvPr id="3" name="Content Placeholder 2"/>
          <p:cNvSpPr>
            <a:spLocks noGrp="1"/>
          </p:cNvSpPr>
          <p:nvPr>
            <p:ph idx="4294967295"/>
          </p:nvPr>
        </p:nvSpPr>
        <p:spPr>
          <a:xfrm>
            <a:off x="1869411" y="4647053"/>
            <a:ext cx="8866760" cy="952750"/>
          </a:xfrm>
        </p:spPr>
        <p:txBody>
          <a:bodyPr>
            <a:normAutofit fontScale="62500" lnSpcReduction="20000"/>
          </a:bodyPr>
          <a:lstStyle/>
          <a:p>
            <a:r>
              <a:rPr lang="en-US" dirty="0" smtClean="0">
                <a:solidFill>
                  <a:schemeClr val="bg1"/>
                </a:solidFill>
              </a:rPr>
              <a:t>Hemoglobin A1c = </a:t>
            </a:r>
            <a:r>
              <a:rPr lang="en-US" dirty="0" err="1" smtClean="0">
                <a:solidFill>
                  <a:schemeClr val="bg1"/>
                </a:solidFill>
              </a:rPr>
              <a:t>Hgb</a:t>
            </a:r>
            <a:r>
              <a:rPr lang="en-US" dirty="0" smtClean="0">
                <a:solidFill>
                  <a:schemeClr val="bg1"/>
                </a:solidFill>
              </a:rPr>
              <a:t> A1c</a:t>
            </a:r>
          </a:p>
          <a:p>
            <a:r>
              <a:rPr lang="en-US" dirty="0" smtClean="0">
                <a:solidFill>
                  <a:schemeClr val="bg1"/>
                </a:solidFill>
              </a:rPr>
              <a:t>Sugar – insulin – growth factor </a:t>
            </a:r>
            <a:r>
              <a:rPr lang="en-US" smtClean="0">
                <a:solidFill>
                  <a:schemeClr val="bg1"/>
                </a:solidFill>
              </a:rPr>
              <a:t>- energy</a:t>
            </a:r>
            <a:endParaRPr lang="en-US" dirty="0">
              <a:solidFill>
                <a:schemeClr val="bg1"/>
              </a:solidFill>
            </a:endParaRPr>
          </a:p>
        </p:txBody>
      </p:sp>
    </p:spTree>
    <p:extLst>
      <p:ext uri="{BB962C8B-B14F-4D97-AF65-F5344CB8AC3E}">
        <p14:creationId xmlns:p14="http://schemas.microsoft.com/office/powerpoint/2010/main" val="39715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009147"/>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2" name="Rectangle 11"/>
          <p:cNvSpPr/>
          <p:nvPr/>
        </p:nvSpPr>
        <p:spPr>
          <a:xfrm>
            <a:off x="2411300" y="349329"/>
            <a:ext cx="8155530" cy="783703"/>
          </a:xfrm>
          <a:prstGeom prst="rect">
            <a:avLst/>
          </a:prstGeom>
          <a:solidFill>
            <a:srgbClr val="009147"/>
          </a:solidFill>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1"/>
          <p:cNvSpPr txBox="1">
            <a:spLocks noChangeArrowheads="1"/>
          </p:cNvSpPr>
          <p:nvPr/>
        </p:nvSpPr>
        <p:spPr bwMode="auto">
          <a:xfrm>
            <a:off x="2411300" y="542953"/>
            <a:ext cx="8155530" cy="5900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b="1" dirty="0" err="1" smtClean="0">
                <a:solidFill>
                  <a:srgbClr val="FFFFFF"/>
                </a:solidFill>
                <a:latin typeface="Geneva"/>
                <a:cs typeface="Geneva"/>
              </a:rPr>
              <a:t>Hgb</a:t>
            </a:r>
            <a:r>
              <a:rPr lang="en-GB" b="1" dirty="0" smtClean="0">
                <a:solidFill>
                  <a:srgbClr val="FFFFFF"/>
                </a:solidFill>
                <a:latin typeface="Geneva"/>
                <a:cs typeface="Geneva"/>
              </a:rPr>
              <a:t> A1c Predicts AG (Average Glucose; Blood Sugar)</a:t>
            </a:r>
            <a:endParaRPr lang="en-GB" b="1" dirty="0">
              <a:solidFill>
                <a:srgbClr val="FFFFFF"/>
              </a:solidFill>
              <a:latin typeface="Geneva"/>
              <a:cs typeface="Geneva"/>
            </a:endParaRPr>
          </a:p>
        </p:txBody>
      </p:sp>
      <p:sp>
        <p:nvSpPr>
          <p:cNvPr id="9" name="Text Box 5"/>
          <p:cNvSpPr txBox="1">
            <a:spLocks noChangeArrowheads="1"/>
          </p:cNvSpPr>
          <p:nvPr/>
        </p:nvSpPr>
        <p:spPr bwMode="auto">
          <a:xfrm>
            <a:off x="139247" y="9408466"/>
            <a:ext cx="7011496" cy="493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endParaRPr lang="en-GB" sz="1300" dirty="0">
              <a:latin typeface="Arial" charset="0"/>
            </a:endParaRPr>
          </a:p>
        </p:txBody>
      </p:sp>
      <p:pic>
        <p:nvPicPr>
          <p:cNvPr id="10" name="Picture 9"/>
          <p:cNvPicPr>
            <a:picLocks noChangeAspect="1"/>
          </p:cNvPicPr>
          <p:nvPr/>
        </p:nvPicPr>
        <p:blipFill>
          <a:blip r:embed="rId3"/>
          <a:stretch>
            <a:fillRect/>
          </a:stretch>
        </p:blipFill>
        <p:spPr>
          <a:xfrm>
            <a:off x="0" y="1427380"/>
            <a:ext cx="13003213" cy="6893923"/>
          </a:xfrm>
          <a:prstGeom prst="rect">
            <a:avLst/>
          </a:prstGeom>
        </p:spPr>
      </p:pic>
      <p:sp>
        <p:nvSpPr>
          <p:cNvPr id="11" name="TextBox 10"/>
          <p:cNvSpPr txBox="1"/>
          <p:nvPr/>
        </p:nvSpPr>
        <p:spPr>
          <a:xfrm>
            <a:off x="812239" y="8489475"/>
            <a:ext cx="12190974" cy="746879"/>
          </a:xfrm>
          <a:prstGeom prst="rect">
            <a:avLst/>
          </a:prstGeom>
          <a:noFill/>
        </p:spPr>
        <p:txBody>
          <a:bodyPr wrap="square" lIns="130055" tIns="65028" rIns="130055" bIns="65028" rtlCol="0">
            <a:spAutoFit/>
          </a:bodyPr>
          <a:lstStyle/>
          <a:p>
            <a:r>
              <a:rPr lang="en-US" sz="2000" b="1" dirty="0" err="1" smtClean="0">
                <a:solidFill>
                  <a:srgbClr val="FFFFFF"/>
                </a:solidFill>
                <a:latin typeface="Calibri"/>
                <a:cs typeface="Calibri"/>
              </a:rPr>
              <a:t>Hinzmann</a:t>
            </a:r>
            <a:r>
              <a:rPr lang="en-US" sz="2000" b="1" dirty="0" smtClean="0">
                <a:solidFill>
                  <a:srgbClr val="FFFFFF"/>
                </a:solidFill>
                <a:latin typeface="Calibri"/>
                <a:cs typeface="Calibri"/>
              </a:rPr>
              <a:t> R, </a:t>
            </a:r>
            <a:r>
              <a:rPr lang="en-US" sz="2000" b="1" dirty="0" err="1" smtClean="0">
                <a:solidFill>
                  <a:srgbClr val="FFFFFF"/>
                </a:solidFill>
                <a:latin typeface="Calibri"/>
                <a:cs typeface="Calibri"/>
              </a:rPr>
              <a:t>Schlaeger</a:t>
            </a:r>
            <a:r>
              <a:rPr lang="en-US" sz="2000" b="1" dirty="0" smtClean="0">
                <a:solidFill>
                  <a:srgbClr val="FFFFFF"/>
                </a:solidFill>
                <a:latin typeface="Calibri"/>
                <a:cs typeface="Calibri"/>
              </a:rPr>
              <a:t> C, Tran C T. </a:t>
            </a:r>
            <a:r>
              <a:rPr lang="en-US" sz="2000" b="1" dirty="0">
                <a:solidFill>
                  <a:srgbClr val="FFFFFF"/>
                </a:solidFill>
                <a:latin typeface="Calibri"/>
                <a:cs typeface="Calibri"/>
              </a:rPr>
              <a:t>What Do We Need beyond Hemoglobin A1c to </a:t>
            </a:r>
            <a:r>
              <a:rPr lang="en-US" sz="2000" b="1" dirty="0" smtClean="0">
                <a:solidFill>
                  <a:srgbClr val="FFFFFF"/>
                </a:solidFill>
                <a:latin typeface="Calibri"/>
                <a:cs typeface="Calibri"/>
              </a:rPr>
              <a:t/>
            </a:r>
            <a:br>
              <a:rPr lang="en-US" sz="2000" b="1" dirty="0" smtClean="0">
                <a:solidFill>
                  <a:srgbClr val="FFFFFF"/>
                </a:solidFill>
                <a:latin typeface="Calibri"/>
                <a:cs typeface="Calibri"/>
              </a:rPr>
            </a:br>
            <a:r>
              <a:rPr lang="en-US" sz="2000" b="1" dirty="0" smtClean="0">
                <a:solidFill>
                  <a:srgbClr val="FFFFFF"/>
                </a:solidFill>
                <a:latin typeface="Calibri"/>
                <a:cs typeface="Calibri"/>
              </a:rPr>
              <a:t>Get </a:t>
            </a:r>
            <a:r>
              <a:rPr lang="en-US" sz="2000" b="1" dirty="0">
                <a:solidFill>
                  <a:srgbClr val="FFFFFF"/>
                </a:solidFill>
                <a:latin typeface="Calibri"/>
                <a:cs typeface="Calibri"/>
              </a:rPr>
              <a:t>the Complete Picture of </a:t>
            </a:r>
            <a:r>
              <a:rPr lang="en-US" sz="2000" b="1" dirty="0" err="1">
                <a:solidFill>
                  <a:srgbClr val="FFFFFF"/>
                </a:solidFill>
                <a:latin typeface="Calibri"/>
                <a:cs typeface="Calibri"/>
              </a:rPr>
              <a:t>Glycemia</a:t>
            </a:r>
            <a:r>
              <a:rPr lang="en-US" sz="2000" b="1" dirty="0">
                <a:solidFill>
                  <a:srgbClr val="FFFFFF"/>
                </a:solidFill>
                <a:latin typeface="Calibri"/>
                <a:cs typeface="Calibri"/>
              </a:rPr>
              <a:t> in People with Diabetes? </a:t>
            </a:r>
            <a:r>
              <a:rPr lang="en-US" sz="2000" b="1" dirty="0" smtClean="0">
                <a:solidFill>
                  <a:srgbClr val="FFFFFF"/>
                </a:solidFill>
                <a:latin typeface="Calibri"/>
                <a:cs typeface="Calibri"/>
              </a:rPr>
              <a:t>Int</a:t>
            </a:r>
            <a:r>
              <a:rPr lang="en-US" sz="2000" b="1" dirty="0">
                <a:solidFill>
                  <a:srgbClr val="FFFFFF"/>
                </a:solidFill>
                <a:latin typeface="Calibri"/>
                <a:cs typeface="Calibri"/>
              </a:rPr>
              <a:t>. J. Med. Sci. 2012, </a:t>
            </a:r>
            <a:r>
              <a:rPr lang="en-US" sz="2000" b="1" dirty="0" smtClean="0">
                <a:solidFill>
                  <a:srgbClr val="FFFFFF"/>
                </a:solidFill>
                <a:latin typeface="Calibri"/>
                <a:cs typeface="Calibri"/>
              </a:rPr>
              <a:t>9: 665-681</a:t>
            </a:r>
            <a:endParaRPr lang="en-US" sz="2000" b="1" dirty="0">
              <a:solidFill>
                <a:srgbClr val="FFFFFF"/>
              </a:solidFill>
              <a:latin typeface="Calibri"/>
              <a:cs typeface="Calibri"/>
            </a:endParaRPr>
          </a:p>
        </p:txBody>
      </p:sp>
    </p:spTree>
    <p:extLst>
      <p:ext uri="{BB962C8B-B14F-4D97-AF65-F5344CB8AC3E}">
        <p14:creationId xmlns:p14="http://schemas.microsoft.com/office/powerpoint/2010/main" val="334839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009147"/>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5" name="Rectangle 14"/>
          <p:cNvSpPr/>
          <p:nvPr/>
        </p:nvSpPr>
        <p:spPr>
          <a:xfrm>
            <a:off x="0" y="0"/>
            <a:ext cx="9415316" cy="952750"/>
          </a:xfrm>
          <a:prstGeom prst="rect">
            <a:avLst/>
          </a:prstGeom>
          <a:solidFill>
            <a:srgbClr val="009147"/>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50161" y="134768"/>
            <a:ext cx="11702892" cy="783703"/>
          </a:xfrm>
        </p:spPr>
        <p:txBody>
          <a:bodyPr>
            <a:normAutofit fontScale="90000"/>
          </a:bodyPr>
          <a:lstStyle/>
          <a:p>
            <a:r>
              <a:rPr lang="en-US" dirty="0" err="1" smtClean="0">
                <a:solidFill>
                  <a:srgbClr val="FFFFFF"/>
                </a:solidFill>
              </a:rPr>
              <a:t>Hgb</a:t>
            </a:r>
            <a:r>
              <a:rPr lang="en-US" dirty="0" smtClean="0">
                <a:solidFill>
                  <a:srgbClr val="FFFFFF"/>
                </a:solidFill>
              </a:rPr>
              <a:t> A1c </a:t>
            </a:r>
            <a:r>
              <a:rPr lang="en-US" i="1" dirty="0" smtClean="0">
                <a:solidFill>
                  <a:srgbClr val="FFFFFF"/>
                </a:solidFill>
              </a:rPr>
              <a:t>is </a:t>
            </a:r>
            <a:r>
              <a:rPr lang="en-US" dirty="0" smtClean="0">
                <a:solidFill>
                  <a:srgbClr val="FFFFFF"/>
                </a:solidFill>
              </a:rPr>
              <a:t>Primary Biomarker</a:t>
            </a:r>
            <a:endParaRPr lang="en-US" dirty="0">
              <a:solidFill>
                <a:srgbClr val="FFFFFF"/>
              </a:solidFill>
            </a:endParaRPr>
          </a:p>
        </p:txBody>
      </p:sp>
      <p:sp>
        <p:nvSpPr>
          <p:cNvPr id="13" name="Content Placeholder 2"/>
          <p:cNvSpPr txBox="1">
            <a:spLocks/>
          </p:cNvSpPr>
          <p:nvPr/>
        </p:nvSpPr>
        <p:spPr>
          <a:xfrm>
            <a:off x="650161" y="2276581"/>
            <a:ext cx="11702892" cy="6439021"/>
          </a:xfrm>
          <a:prstGeom prst="rect">
            <a:avLst/>
          </a:prstGeom>
        </p:spPr>
        <p:txBody>
          <a:bodyPr vert="horz" lIns="130055" tIns="65028" rIns="130055" bIns="65028" rtlCol="0">
            <a:normAutofit/>
          </a:bodyPr>
          <a:lstStyle>
            <a:lvl1pPr marL="487707" indent="-487707" algn="l" defTabSz="650276" rtl="0" eaLnBrk="1" latinLnBrk="0" hangingPunct="1">
              <a:spcBef>
                <a:spcPct val="20000"/>
              </a:spcBef>
              <a:buFont typeface="Arial"/>
              <a:buChar char="•"/>
              <a:defRPr sz="4600" kern="1200">
                <a:solidFill>
                  <a:schemeClr val="tx1"/>
                </a:solidFill>
                <a:latin typeface="Geneva"/>
                <a:ea typeface="+mn-ea"/>
                <a:cs typeface="Geneva"/>
              </a:defRPr>
            </a:lvl1pPr>
            <a:lvl2pPr marL="1056698" indent="-406422" algn="l" defTabSz="650276" rtl="0" eaLnBrk="1" latinLnBrk="0" hangingPunct="1">
              <a:spcBef>
                <a:spcPct val="20000"/>
              </a:spcBef>
              <a:buFont typeface="Arial"/>
              <a:buChar char="–"/>
              <a:defRPr sz="4000" kern="1200">
                <a:solidFill>
                  <a:schemeClr val="tx1"/>
                </a:solidFill>
                <a:latin typeface="Geneva"/>
                <a:ea typeface="+mn-ea"/>
                <a:cs typeface="Geneva"/>
              </a:defRPr>
            </a:lvl2pPr>
            <a:lvl3pPr marL="1625689" indent="-325138" algn="l" defTabSz="650276" rtl="0" eaLnBrk="1" latinLnBrk="0" hangingPunct="1">
              <a:spcBef>
                <a:spcPct val="20000"/>
              </a:spcBef>
              <a:buFont typeface="Arial"/>
              <a:buChar char="•"/>
              <a:defRPr sz="3400" kern="1200">
                <a:solidFill>
                  <a:schemeClr val="tx1"/>
                </a:solidFill>
                <a:latin typeface="Geneva"/>
                <a:ea typeface="+mn-ea"/>
                <a:cs typeface="Geneva"/>
              </a:defRPr>
            </a:lvl3pPr>
            <a:lvl4pPr marL="2275964" indent="-325138" algn="l" defTabSz="650276" rtl="0" eaLnBrk="1" latinLnBrk="0" hangingPunct="1">
              <a:spcBef>
                <a:spcPct val="20000"/>
              </a:spcBef>
              <a:buFont typeface="Arial"/>
              <a:buChar char="–"/>
              <a:defRPr sz="2800" kern="1200">
                <a:solidFill>
                  <a:schemeClr val="tx1"/>
                </a:solidFill>
                <a:latin typeface="Geneva"/>
                <a:ea typeface="+mn-ea"/>
                <a:cs typeface="Geneva"/>
              </a:defRPr>
            </a:lvl4pPr>
            <a:lvl5pPr marL="2926240" indent="-325138" algn="l" defTabSz="650276" rtl="0" eaLnBrk="1" latinLnBrk="0" hangingPunct="1">
              <a:spcBef>
                <a:spcPct val="20000"/>
              </a:spcBef>
              <a:buFont typeface="Arial"/>
              <a:buChar char="»"/>
              <a:defRPr sz="2800" kern="1200">
                <a:solidFill>
                  <a:schemeClr val="tx1"/>
                </a:solidFill>
                <a:latin typeface="Geneva"/>
                <a:ea typeface="+mn-ea"/>
                <a:cs typeface="Geneva"/>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Font typeface="Arial"/>
              <a:buNone/>
            </a:pPr>
            <a:r>
              <a:rPr lang="en-US" sz="2800" dirty="0" smtClean="0">
                <a:hlinkClick r:id="rId3"/>
              </a:rPr>
              <a:t>Bunn HF</a:t>
            </a:r>
            <a:r>
              <a:rPr lang="en-US" sz="2800" dirty="0" smtClean="0"/>
              <a:t>, </a:t>
            </a:r>
            <a:r>
              <a:rPr lang="en-US" sz="2800" dirty="0" smtClean="0">
                <a:hlinkClick r:id="rId4"/>
              </a:rPr>
              <a:t>Haney DN</a:t>
            </a:r>
            <a:r>
              <a:rPr lang="en-US" sz="2800" dirty="0" smtClean="0"/>
              <a:t>, </a:t>
            </a:r>
            <a:r>
              <a:rPr lang="en-US" sz="2800" dirty="0" smtClean="0">
                <a:hlinkClick r:id="rId5"/>
              </a:rPr>
              <a:t>Gabbay KH</a:t>
            </a:r>
            <a:r>
              <a:rPr lang="en-US" sz="2800" dirty="0" smtClean="0"/>
              <a:t>, </a:t>
            </a:r>
            <a:r>
              <a:rPr lang="en-US" sz="2800" dirty="0" smtClean="0">
                <a:hlinkClick r:id="rId6"/>
              </a:rPr>
              <a:t>Gallop PM</a:t>
            </a:r>
            <a:r>
              <a:rPr lang="en-US" sz="2800" dirty="0" smtClean="0"/>
              <a:t>. </a:t>
            </a:r>
            <a:r>
              <a:rPr lang="en-US" sz="2800" b="1" dirty="0" smtClean="0"/>
              <a:t>Further identification of the nature and linkage of the carbohydrate in hemoglobin A1c. </a:t>
            </a:r>
            <a:r>
              <a:rPr lang="en-US" sz="2800" dirty="0" smtClean="0">
                <a:hlinkClick r:id="rId7" tooltip="Biochemical and biophysical research communications."/>
              </a:rPr>
              <a:t>Biochem Biophys Res Commun.</a:t>
            </a:r>
            <a:r>
              <a:rPr lang="en-US" sz="2800" dirty="0" smtClean="0"/>
              <a:t> </a:t>
            </a:r>
            <a:r>
              <a:rPr lang="en-US" sz="2800" b="1" dirty="0" smtClean="0"/>
              <a:t>1975</a:t>
            </a:r>
            <a:r>
              <a:rPr lang="en-US" sz="2800" dirty="0" smtClean="0"/>
              <a:t>; 67(1): 103-109.</a:t>
            </a:r>
          </a:p>
          <a:p>
            <a:pPr marL="0" indent="0">
              <a:buFont typeface="Arial"/>
              <a:buNone/>
            </a:pPr>
            <a:endParaRPr lang="en-US" sz="2800" dirty="0" smtClean="0"/>
          </a:p>
          <a:p>
            <a:pPr marL="0" indent="0">
              <a:buFont typeface="Arial"/>
              <a:buNone/>
            </a:pPr>
            <a:r>
              <a:rPr lang="en-US" sz="2800" dirty="0" smtClean="0"/>
              <a:t>Rolf </a:t>
            </a:r>
            <a:r>
              <a:rPr lang="en-US" sz="2800" dirty="0" err="1" smtClean="0"/>
              <a:t>Hinzmann</a:t>
            </a:r>
            <a:r>
              <a:rPr lang="en-US" sz="2800" baseline="30000" dirty="0" smtClean="0"/>
              <a:t> </a:t>
            </a:r>
            <a:r>
              <a:rPr lang="en-US" sz="2800" dirty="0" smtClean="0"/>
              <a:t>, </a:t>
            </a:r>
            <a:r>
              <a:rPr lang="en-US" sz="2800" dirty="0" err="1" smtClean="0"/>
              <a:t>Christof</a:t>
            </a:r>
            <a:r>
              <a:rPr lang="en-US" sz="2800" dirty="0" smtClean="0"/>
              <a:t> </a:t>
            </a:r>
            <a:r>
              <a:rPr lang="en-US" sz="2800" dirty="0" err="1" smtClean="0"/>
              <a:t>Schlaeger</a:t>
            </a:r>
            <a:r>
              <a:rPr lang="en-US" sz="2800" dirty="0" smtClean="0"/>
              <a:t>, Cam Tuan Tran. </a:t>
            </a:r>
            <a:br>
              <a:rPr lang="en-US" sz="2800" dirty="0" smtClean="0"/>
            </a:br>
            <a:r>
              <a:rPr lang="en-US" sz="2800" b="1" dirty="0" smtClean="0"/>
              <a:t>What Do We Need beyond Hemoglobin A1c to Get the Complete Picture of </a:t>
            </a:r>
            <a:r>
              <a:rPr lang="en-US" sz="2800" b="1" dirty="0" err="1" smtClean="0"/>
              <a:t>Glycemia</a:t>
            </a:r>
            <a:r>
              <a:rPr lang="en-US" sz="2800" b="1" dirty="0" smtClean="0"/>
              <a:t> in People with Diabetes?</a:t>
            </a:r>
            <a:r>
              <a:rPr lang="en-US" sz="2800" dirty="0" smtClean="0"/>
              <a:t> </a:t>
            </a:r>
            <a:br>
              <a:rPr lang="en-US" sz="2800" dirty="0" smtClean="0"/>
            </a:br>
            <a:r>
              <a:rPr lang="en-US" sz="2800" i="1" dirty="0" err="1" smtClean="0"/>
              <a:t>Int</a:t>
            </a:r>
            <a:r>
              <a:rPr lang="en-US" sz="2800" i="1" dirty="0" smtClean="0"/>
              <a:t> J Med </a:t>
            </a:r>
            <a:r>
              <a:rPr lang="en-US" sz="2800" i="1" dirty="0" err="1" smtClean="0"/>
              <a:t>Sci</a:t>
            </a:r>
            <a:r>
              <a:rPr lang="en-US" sz="2800" i="1" dirty="0" smtClean="0"/>
              <a:t> </a:t>
            </a:r>
            <a:r>
              <a:rPr lang="en-US" sz="2800" dirty="0" smtClean="0"/>
              <a:t>2012; 9(8):665-681. doi:10.7150/ijms.4520</a:t>
            </a:r>
            <a:br>
              <a:rPr lang="en-US" sz="2800" dirty="0" smtClean="0"/>
            </a:br>
            <a:endParaRPr lang="en-US" sz="2800" dirty="0" smtClean="0"/>
          </a:p>
          <a:p>
            <a:pPr marL="0" indent="0">
              <a:buFont typeface="Arial"/>
              <a:buNone/>
            </a:pPr>
            <a:r>
              <a:rPr lang="en-US" sz="2800" dirty="0" smtClean="0">
                <a:hlinkClick r:id="rId8"/>
              </a:rPr>
              <a:t>Tara L. Gruenewald</a:t>
            </a:r>
            <a:r>
              <a:rPr lang="en-US" sz="2800" dirty="0" smtClean="0"/>
              <a:t>, </a:t>
            </a:r>
            <a:r>
              <a:rPr lang="en-US" sz="2800" dirty="0" smtClean="0">
                <a:hlinkClick r:id="rId9"/>
              </a:rPr>
              <a:t>Teresa E. Seeman</a:t>
            </a:r>
            <a:r>
              <a:rPr lang="en-US" sz="2800" dirty="0" smtClean="0"/>
              <a:t>, </a:t>
            </a:r>
            <a:r>
              <a:rPr lang="en-US" sz="2800" dirty="0" smtClean="0">
                <a:hlinkClick r:id="rId10"/>
              </a:rPr>
              <a:t>Carol D. Ryff</a:t>
            </a:r>
            <a:r>
              <a:rPr lang="en-US" sz="2800" dirty="0" smtClean="0"/>
              <a:t>, </a:t>
            </a:r>
            <a:r>
              <a:rPr lang="en-US" sz="2800" dirty="0" smtClean="0">
                <a:hlinkClick r:id="rId11"/>
              </a:rPr>
              <a:t>Arun S. Karlamangla</a:t>
            </a:r>
            <a:r>
              <a:rPr lang="en-US" sz="2800" dirty="0" smtClean="0"/>
              <a:t>, </a:t>
            </a:r>
            <a:r>
              <a:rPr lang="en-US" sz="2800" dirty="0" smtClean="0">
                <a:hlinkClick r:id="rId12"/>
              </a:rPr>
              <a:t>Burton H. Singer</a:t>
            </a:r>
            <a:r>
              <a:rPr lang="en-US" sz="2800" dirty="0" smtClean="0"/>
              <a:t>. </a:t>
            </a:r>
            <a:br>
              <a:rPr lang="en-US" sz="2800" dirty="0" smtClean="0"/>
            </a:br>
            <a:r>
              <a:rPr lang="en-US" sz="2800" b="1" dirty="0" smtClean="0"/>
              <a:t>Combinations of biomarkers predictive of later life mortality. </a:t>
            </a:r>
            <a:br>
              <a:rPr lang="en-US" sz="2800" b="1" dirty="0" smtClean="0"/>
            </a:br>
            <a:r>
              <a:rPr lang="en-US" sz="2800" i="1" dirty="0" smtClean="0"/>
              <a:t>PNAS </a:t>
            </a:r>
            <a:r>
              <a:rPr lang="en-US" sz="2800" dirty="0" smtClean="0"/>
              <a:t>September 19, 2006; 103(38): 14158-14163 </a:t>
            </a:r>
            <a:br>
              <a:rPr lang="en-US" sz="2800" dirty="0" smtClean="0"/>
            </a:br>
            <a:endParaRPr lang="en-US" sz="2800" b="1" dirty="0" smtClean="0"/>
          </a:p>
          <a:p>
            <a:pPr marL="0" indent="0">
              <a:buFont typeface="Arial"/>
              <a:buNone/>
            </a:pPr>
            <a:endParaRPr lang="en-US" sz="2800" b="1" dirty="0"/>
          </a:p>
        </p:txBody>
      </p:sp>
    </p:spTree>
    <p:extLst>
      <p:ext uri="{BB962C8B-B14F-4D97-AF65-F5344CB8AC3E}">
        <p14:creationId xmlns:p14="http://schemas.microsoft.com/office/powerpoint/2010/main" val="270788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009147"/>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1" name="Rectangle 20"/>
          <p:cNvSpPr/>
          <p:nvPr/>
        </p:nvSpPr>
        <p:spPr>
          <a:xfrm>
            <a:off x="-1" y="-1"/>
            <a:ext cx="13003213" cy="1027043"/>
          </a:xfrm>
          <a:prstGeom prst="rect">
            <a:avLst/>
          </a:prstGeom>
          <a:solidFill>
            <a:srgbClr val="0091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Box 1"/>
          <p:cNvSpPr txBox="1">
            <a:spLocks noChangeArrowheads="1"/>
          </p:cNvSpPr>
          <p:nvPr/>
        </p:nvSpPr>
        <p:spPr bwMode="auto">
          <a:xfrm>
            <a:off x="462792" y="36887"/>
            <a:ext cx="12077630" cy="9076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2800" b="1" dirty="0">
                <a:solidFill>
                  <a:srgbClr val="FFFFFF"/>
                </a:solidFill>
                <a:latin typeface="Geneva"/>
                <a:cs typeface="Geneva"/>
              </a:rPr>
              <a:t>6 biomarkers predict survival in men (a) and women (b):</a:t>
            </a:r>
            <a:br>
              <a:rPr lang="en-GB" sz="2800" b="1" dirty="0">
                <a:solidFill>
                  <a:srgbClr val="FFFFFF"/>
                </a:solidFill>
                <a:latin typeface="Geneva"/>
                <a:cs typeface="Geneva"/>
              </a:rPr>
            </a:br>
            <a:r>
              <a:rPr lang="en-GB" sz="2800" b="1" dirty="0" err="1">
                <a:solidFill>
                  <a:srgbClr val="FFFFFF"/>
                </a:solidFill>
                <a:latin typeface="Geneva"/>
                <a:cs typeface="Geneva"/>
              </a:rPr>
              <a:t>Hgb</a:t>
            </a:r>
            <a:r>
              <a:rPr lang="en-GB" sz="2800" b="1" dirty="0">
                <a:solidFill>
                  <a:srgbClr val="FFFFFF"/>
                </a:solidFill>
                <a:latin typeface="Geneva"/>
                <a:cs typeface="Geneva"/>
              </a:rPr>
              <a:t> A1c, SBP, DBP, </a:t>
            </a:r>
            <a:r>
              <a:rPr lang="en-GB" sz="2800" b="1" dirty="0" err="1">
                <a:solidFill>
                  <a:srgbClr val="FFFFFF"/>
                </a:solidFill>
                <a:latin typeface="Geneva"/>
                <a:cs typeface="Geneva"/>
              </a:rPr>
              <a:t>hsCRP</a:t>
            </a:r>
            <a:r>
              <a:rPr lang="en-GB" sz="2800" b="1" dirty="0">
                <a:solidFill>
                  <a:srgbClr val="FFFFFF"/>
                </a:solidFill>
                <a:latin typeface="Geneva"/>
                <a:cs typeface="Geneva"/>
              </a:rPr>
              <a:t>, IL-6, DHEA</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 y="8455736"/>
            <a:ext cx="12949971" cy="13420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 name="Text Box 4"/>
          <p:cNvSpPr txBox="1">
            <a:spLocks noChangeArrowheads="1"/>
          </p:cNvSpPr>
          <p:nvPr/>
        </p:nvSpPr>
        <p:spPr bwMode="auto">
          <a:xfrm>
            <a:off x="2034899" y="8711149"/>
            <a:ext cx="8361763" cy="329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2000" b="1" dirty="0" err="1">
                <a:latin typeface="Arial" charset="0"/>
              </a:rPr>
              <a:t>Gruenewald</a:t>
            </a:r>
            <a:r>
              <a:rPr lang="en-GB" sz="2000" b="1" dirty="0">
                <a:latin typeface="Arial" charset="0"/>
              </a:rPr>
              <a:t> T L </a:t>
            </a:r>
            <a:r>
              <a:rPr lang="en-GB" sz="2000" b="1" i="1" dirty="0">
                <a:latin typeface="Arial" charset="0"/>
              </a:rPr>
              <a:t>et al</a:t>
            </a:r>
            <a:r>
              <a:rPr lang="en-GB" sz="2000" b="1" dirty="0">
                <a:latin typeface="Arial" charset="0"/>
              </a:rPr>
              <a:t>. PNAS 2006;103:14158-14163</a:t>
            </a:r>
          </a:p>
        </p:txBody>
      </p:sp>
      <p:sp>
        <p:nvSpPr>
          <p:cNvPr id="19" name="Text Box 5"/>
          <p:cNvSpPr txBox="1">
            <a:spLocks noChangeArrowheads="1"/>
          </p:cNvSpPr>
          <p:nvPr/>
        </p:nvSpPr>
        <p:spPr bwMode="auto">
          <a:xfrm>
            <a:off x="139247" y="9408466"/>
            <a:ext cx="7011496" cy="493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1300">
                <a:latin typeface="Arial" charset="0"/>
              </a:rPr>
              <a:t>©2006 by National Academy of Sciences</a:t>
            </a:r>
          </a:p>
        </p:txBody>
      </p:sp>
      <p:pic>
        <p:nvPicPr>
          <p:cNvPr id="2" name="Picture 1" descr="slide_15_Top_Lef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29" y="1325352"/>
            <a:ext cx="6837085" cy="3795794"/>
          </a:xfrm>
          <a:prstGeom prst="rect">
            <a:avLst/>
          </a:prstGeom>
        </p:spPr>
      </p:pic>
      <p:pic>
        <p:nvPicPr>
          <p:cNvPr id="3" name="Picture 2" descr="slide_15_Bottom_Righ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376" y="4608829"/>
            <a:ext cx="6855715" cy="3805107"/>
          </a:xfrm>
          <a:prstGeom prst="rect">
            <a:avLst/>
          </a:prstGeom>
        </p:spPr>
      </p:pic>
      <p:sp>
        <p:nvSpPr>
          <p:cNvPr id="4" name="TextBox 3"/>
          <p:cNvSpPr txBox="1"/>
          <p:nvPr/>
        </p:nvSpPr>
        <p:spPr>
          <a:xfrm>
            <a:off x="2052750" y="930274"/>
            <a:ext cx="822861" cy="492443"/>
          </a:xfrm>
          <a:prstGeom prst="rect">
            <a:avLst/>
          </a:prstGeom>
          <a:noFill/>
        </p:spPr>
        <p:txBody>
          <a:bodyPr wrap="none" rtlCol="0">
            <a:spAutoFit/>
          </a:bodyPr>
          <a:lstStyle/>
          <a:p>
            <a:r>
              <a:rPr lang="en-US" b="1" dirty="0" smtClean="0"/>
              <a:t>Men</a:t>
            </a:r>
            <a:endParaRPr lang="en-US" b="1" dirty="0"/>
          </a:p>
        </p:txBody>
      </p:sp>
      <p:sp>
        <p:nvSpPr>
          <p:cNvPr id="5" name="TextBox 4"/>
          <p:cNvSpPr txBox="1"/>
          <p:nvPr/>
        </p:nvSpPr>
        <p:spPr>
          <a:xfrm>
            <a:off x="8255305" y="4134540"/>
            <a:ext cx="1284088" cy="492443"/>
          </a:xfrm>
          <a:prstGeom prst="rect">
            <a:avLst/>
          </a:prstGeom>
          <a:noFill/>
        </p:spPr>
        <p:txBody>
          <a:bodyPr wrap="none" rtlCol="0">
            <a:spAutoFit/>
          </a:bodyPr>
          <a:lstStyle/>
          <a:p>
            <a:r>
              <a:rPr lang="en-US" b="1" dirty="0"/>
              <a:t>W</a:t>
            </a:r>
            <a:r>
              <a:rPr lang="en-US" b="1" dirty="0" smtClean="0"/>
              <a:t>omen</a:t>
            </a:r>
            <a:endParaRPr lang="en-US" b="1" dirty="0"/>
          </a:p>
        </p:txBody>
      </p:sp>
    </p:spTree>
    <p:extLst>
      <p:ext uri="{BB962C8B-B14F-4D97-AF65-F5344CB8AC3E}">
        <p14:creationId xmlns:p14="http://schemas.microsoft.com/office/powerpoint/2010/main" val="49103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009147"/>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5" name="Rectangle 14"/>
          <p:cNvSpPr/>
          <p:nvPr/>
        </p:nvSpPr>
        <p:spPr>
          <a:xfrm>
            <a:off x="0" y="0"/>
            <a:ext cx="9415316" cy="952750"/>
          </a:xfrm>
          <a:prstGeom prst="rect">
            <a:avLst/>
          </a:prstGeom>
          <a:solidFill>
            <a:srgbClr val="009147"/>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50161" y="134768"/>
            <a:ext cx="8765155" cy="783703"/>
          </a:xfrm>
        </p:spPr>
        <p:txBody>
          <a:bodyPr>
            <a:normAutofit fontScale="90000"/>
          </a:bodyPr>
          <a:lstStyle/>
          <a:p>
            <a:r>
              <a:rPr lang="en-US" dirty="0" err="1" smtClean="0">
                <a:solidFill>
                  <a:srgbClr val="FFFFFF"/>
                </a:solidFill>
              </a:rPr>
              <a:t>Hgb</a:t>
            </a:r>
            <a:r>
              <a:rPr lang="en-US" dirty="0" smtClean="0">
                <a:solidFill>
                  <a:srgbClr val="FFFFFF"/>
                </a:solidFill>
              </a:rPr>
              <a:t> A1c Biomarker </a:t>
            </a:r>
            <a:r>
              <a:rPr lang="en-US" dirty="0" smtClean="0">
                <a:solidFill>
                  <a:srgbClr val="FFFF00"/>
                </a:solidFill>
              </a:rPr>
              <a:t>Solutions</a:t>
            </a:r>
            <a:endParaRPr lang="en-US" dirty="0">
              <a:solidFill>
                <a:srgbClr val="FFFF00"/>
              </a:solidFill>
            </a:endParaRPr>
          </a:p>
        </p:txBody>
      </p:sp>
      <p:sp>
        <p:nvSpPr>
          <p:cNvPr id="8" name="Content Placeholder 2"/>
          <p:cNvSpPr txBox="1">
            <a:spLocks/>
          </p:cNvSpPr>
          <p:nvPr/>
        </p:nvSpPr>
        <p:spPr>
          <a:xfrm>
            <a:off x="650161" y="2276581"/>
            <a:ext cx="11702892" cy="6984948"/>
          </a:xfrm>
          <a:prstGeom prst="rect">
            <a:avLst/>
          </a:prstGeom>
        </p:spPr>
        <p:txBody>
          <a:bodyPr vert="horz" lIns="130055" tIns="65028" rIns="130055" bIns="65028" rtlCol="0">
            <a:normAutofit/>
          </a:bodyPr>
          <a:lstStyle>
            <a:lvl1pPr marL="487707" indent="-487707" algn="l" defTabSz="650276" rtl="0" eaLnBrk="1" latinLnBrk="0" hangingPunct="1">
              <a:spcBef>
                <a:spcPct val="20000"/>
              </a:spcBef>
              <a:buFont typeface="Arial"/>
              <a:buChar char="•"/>
              <a:defRPr sz="4600" kern="1200">
                <a:solidFill>
                  <a:schemeClr val="tx1"/>
                </a:solidFill>
                <a:latin typeface="Geneva"/>
                <a:ea typeface="+mn-ea"/>
                <a:cs typeface="Geneva"/>
              </a:defRPr>
            </a:lvl1pPr>
            <a:lvl2pPr marL="1056698" indent="-406422" algn="l" defTabSz="650276" rtl="0" eaLnBrk="1" latinLnBrk="0" hangingPunct="1">
              <a:spcBef>
                <a:spcPct val="20000"/>
              </a:spcBef>
              <a:buFont typeface="Arial"/>
              <a:buChar char="–"/>
              <a:defRPr sz="4000" kern="1200">
                <a:solidFill>
                  <a:schemeClr val="tx1"/>
                </a:solidFill>
                <a:latin typeface="Geneva"/>
                <a:ea typeface="+mn-ea"/>
                <a:cs typeface="Geneva"/>
              </a:defRPr>
            </a:lvl2pPr>
            <a:lvl3pPr marL="1625689" indent="-325138" algn="l" defTabSz="650276" rtl="0" eaLnBrk="1" latinLnBrk="0" hangingPunct="1">
              <a:spcBef>
                <a:spcPct val="20000"/>
              </a:spcBef>
              <a:buFont typeface="Arial"/>
              <a:buChar char="•"/>
              <a:defRPr sz="3400" kern="1200">
                <a:solidFill>
                  <a:schemeClr val="tx1"/>
                </a:solidFill>
                <a:latin typeface="Geneva"/>
                <a:ea typeface="+mn-ea"/>
                <a:cs typeface="Geneva"/>
              </a:defRPr>
            </a:lvl3pPr>
            <a:lvl4pPr marL="2275964" indent="-325138" algn="l" defTabSz="650276" rtl="0" eaLnBrk="1" latinLnBrk="0" hangingPunct="1">
              <a:spcBef>
                <a:spcPct val="20000"/>
              </a:spcBef>
              <a:buFont typeface="Arial"/>
              <a:buChar char="–"/>
              <a:defRPr sz="2800" kern="1200">
                <a:solidFill>
                  <a:schemeClr val="tx1"/>
                </a:solidFill>
                <a:latin typeface="Geneva"/>
                <a:ea typeface="+mn-ea"/>
                <a:cs typeface="Geneva"/>
              </a:defRPr>
            </a:lvl4pPr>
            <a:lvl5pPr marL="2926240" indent="-325138" algn="l" defTabSz="650276" rtl="0" eaLnBrk="1" latinLnBrk="0" hangingPunct="1">
              <a:spcBef>
                <a:spcPct val="20000"/>
              </a:spcBef>
              <a:buFont typeface="Arial"/>
              <a:buChar char="»"/>
              <a:defRPr sz="2800" kern="1200">
                <a:solidFill>
                  <a:schemeClr val="tx1"/>
                </a:solidFill>
                <a:latin typeface="Geneva"/>
                <a:ea typeface="+mn-ea"/>
                <a:cs typeface="Geneva"/>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Font typeface="Arial"/>
              <a:buNone/>
            </a:pPr>
            <a:r>
              <a:rPr lang="en-US" sz="2800" b="1" dirty="0" smtClean="0"/>
              <a:t>Essential </a:t>
            </a:r>
            <a:r>
              <a:rPr lang="en-US" sz="2800" b="1" dirty="0" err="1" smtClean="0"/>
              <a:t>nutritives</a:t>
            </a:r>
            <a:r>
              <a:rPr lang="en-US" sz="2800" b="1" dirty="0" smtClean="0"/>
              <a:t> for </a:t>
            </a:r>
            <a:r>
              <a:rPr lang="en-US" sz="2800" b="1" dirty="0" err="1" smtClean="0"/>
              <a:t>heathy</a:t>
            </a:r>
            <a:r>
              <a:rPr lang="en-US" sz="2800" b="1" dirty="0" smtClean="0"/>
              <a:t> </a:t>
            </a:r>
            <a:r>
              <a:rPr lang="en-US" sz="2800" b="1" dirty="0" err="1" smtClean="0">
                <a:solidFill>
                  <a:srgbClr val="009147"/>
                </a:solidFill>
                <a:effectLst>
                  <a:glow rad="63500">
                    <a:schemeClr val="bg1">
                      <a:alpha val="75000"/>
                    </a:schemeClr>
                  </a:glow>
                </a:effectLst>
              </a:rPr>
              <a:t>Hgb</a:t>
            </a:r>
            <a:r>
              <a:rPr lang="en-US" sz="2800" b="1" dirty="0" smtClean="0">
                <a:solidFill>
                  <a:srgbClr val="009147"/>
                </a:solidFill>
                <a:effectLst>
                  <a:glow rad="63500">
                    <a:schemeClr val="bg1">
                      <a:alpha val="75000"/>
                    </a:schemeClr>
                  </a:glow>
                </a:effectLst>
              </a:rPr>
              <a:t> A1c</a:t>
            </a:r>
            <a:r>
              <a:rPr lang="en-US" sz="2800" b="1" dirty="0" smtClean="0">
                <a:effectLst>
                  <a:glow rad="63500">
                    <a:schemeClr val="bg1">
                      <a:alpha val="75000"/>
                    </a:schemeClr>
                  </a:glow>
                </a:effectLst>
              </a:rPr>
              <a:t> </a:t>
            </a:r>
            <a:r>
              <a:rPr lang="en-US" sz="2800" b="1" dirty="0" smtClean="0"/>
              <a:t>level &lt; 5 mg/dl</a:t>
            </a:r>
          </a:p>
          <a:p>
            <a:pPr marL="650276" indent="-650276">
              <a:buFont typeface="Arial"/>
              <a:buAutoNum type="arabicPeriod"/>
            </a:pPr>
            <a:r>
              <a:rPr lang="en-US" sz="2800" b="1" dirty="0" smtClean="0"/>
              <a:t>Fiber: 40+ g/day</a:t>
            </a:r>
          </a:p>
          <a:p>
            <a:pPr marL="650276" indent="-650276">
              <a:buFont typeface="Arial"/>
              <a:buAutoNum type="arabicPeriod"/>
            </a:pPr>
            <a:r>
              <a:rPr lang="en-US" sz="2800" b="1" dirty="0" smtClean="0"/>
              <a:t>Probiotics: 40+ </a:t>
            </a:r>
            <a:r>
              <a:rPr lang="en-US" sz="2800" b="1" dirty="0" err="1" smtClean="0"/>
              <a:t>Bn</a:t>
            </a:r>
            <a:r>
              <a:rPr lang="en-US" sz="2800" b="1" dirty="0" smtClean="0"/>
              <a:t> organisms</a:t>
            </a:r>
          </a:p>
          <a:p>
            <a:pPr marL="650276" indent="-650276">
              <a:buFont typeface="Arial"/>
              <a:buAutoNum type="arabicPeriod"/>
            </a:pPr>
            <a:r>
              <a:rPr lang="en-US" sz="2800" b="1" dirty="0" err="1" smtClean="0"/>
              <a:t>Immunotolerant</a:t>
            </a:r>
            <a:r>
              <a:rPr lang="en-US" sz="2800" b="1" dirty="0" smtClean="0"/>
              <a:t> diet based on LRA by ELISA/ACT tests</a:t>
            </a:r>
          </a:p>
          <a:p>
            <a:pPr marL="650276" indent="-650276">
              <a:buFont typeface="Arial"/>
              <a:buAutoNum type="arabicPeriod"/>
            </a:pPr>
            <a:r>
              <a:rPr lang="en-US" sz="2800" b="1" dirty="0" smtClean="0"/>
              <a:t>Herbal </a:t>
            </a:r>
            <a:r>
              <a:rPr lang="en-US" sz="2800" b="1" i="1" dirty="0" smtClean="0"/>
              <a:t>synergistic</a:t>
            </a:r>
            <a:r>
              <a:rPr lang="en-US" sz="2800" b="1" dirty="0" smtClean="0"/>
              <a:t> sugar regulators when </a:t>
            </a:r>
            <a:r>
              <a:rPr lang="en-US" sz="2800" b="1" i="1" dirty="0" smtClean="0"/>
              <a:t>active</a:t>
            </a:r>
            <a:r>
              <a:rPr lang="en-US" sz="2800" b="1" dirty="0" smtClean="0"/>
              <a:t> forms used: </a:t>
            </a:r>
          </a:p>
          <a:p>
            <a:r>
              <a:rPr lang="en-US" sz="2300" dirty="0" smtClean="0"/>
              <a:t>Standardized </a:t>
            </a:r>
            <a:r>
              <a:rPr lang="en-US" sz="2300" dirty="0" err="1" smtClean="0"/>
              <a:t>corosolic</a:t>
            </a:r>
            <a:r>
              <a:rPr lang="en-US" sz="2300" dirty="0" smtClean="0"/>
              <a:t> (from </a:t>
            </a:r>
            <a:r>
              <a:rPr lang="en-US" sz="2300" dirty="0" err="1" smtClean="0"/>
              <a:t>Banaba</a:t>
            </a:r>
            <a:r>
              <a:rPr lang="en-US" sz="2300" dirty="0" smtClean="0"/>
              <a:t> leaf extract ~4% HPLC) 50 mg*</a:t>
            </a:r>
          </a:p>
          <a:p>
            <a:r>
              <a:rPr lang="en-US" sz="2300" dirty="0" smtClean="0"/>
              <a:t>Chromium (as citrate) 250 mcg* </a:t>
            </a:r>
          </a:p>
          <a:p>
            <a:r>
              <a:rPr lang="en-US" sz="2300" dirty="0" smtClean="0"/>
              <a:t>Vanadium (as </a:t>
            </a:r>
            <a:r>
              <a:rPr lang="en-US" sz="2300" dirty="0" err="1" smtClean="0"/>
              <a:t>ascorbate</a:t>
            </a:r>
            <a:r>
              <a:rPr lang="en-US" sz="2300" dirty="0" smtClean="0"/>
              <a:t>) 250 mcg*</a:t>
            </a:r>
          </a:p>
          <a:p>
            <a:r>
              <a:rPr lang="en-US" sz="2300" dirty="0" smtClean="0"/>
              <a:t>French lilac (</a:t>
            </a:r>
            <a:r>
              <a:rPr lang="en-US" sz="2300" dirty="0" err="1" smtClean="0"/>
              <a:t>Galega</a:t>
            </a:r>
            <a:r>
              <a:rPr lang="en-US" sz="2300" dirty="0" smtClean="0"/>
              <a:t> </a:t>
            </a:r>
            <a:r>
              <a:rPr lang="en-US" sz="2300" dirty="0" err="1" smtClean="0"/>
              <a:t>officinalis</a:t>
            </a:r>
            <a:r>
              <a:rPr lang="en-US" sz="2300" dirty="0" smtClean="0"/>
              <a:t>) 150 mg*</a:t>
            </a:r>
          </a:p>
          <a:p>
            <a:r>
              <a:rPr lang="en-US" sz="2300" dirty="0" smtClean="0"/>
              <a:t>Bitter melon/</a:t>
            </a:r>
            <a:r>
              <a:rPr lang="en-US" sz="2300" dirty="0" err="1" smtClean="0"/>
              <a:t>Marah</a:t>
            </a:r>
            <a:r>
              <a:rPr lang="en-US" sz="2300" dirty="0" smtClean="0"/>
              <a:t> (</a:t>
            </a:r>
            <a:r>
              <a:rPr lang="en-US" sz="2300" dirty="0" err="1" smtClean="0"/>
              <a:t>Momordica</a:t>
            </a:r>
            <a:r>
              <a:rPr lang="en-US" sz="2300" dirty="0" smtClean="0"/>
              <a:t> </a:t>
            </a:r>
            <a:r>
              <a:rPr lang="en-US" sz="2300" dirty="0" err="1" smtClean="0"/>
              <a:t>Charantia</a:t>
            </a:r>
            <a:r>
              <a:rPr lang="en-US" sz="2300" dirty="0" smtClean="0"/>
              <a:t>) 150 mg*</a:t>
            </a:r>
          </a:p>
          <a:p>
            <a:r>
              <a:rPr lang="en-US" sz="2300" dirty="0" smtClean="0"/>
              <a:t>Huckleberry/Bilberry (</a:t>
            </a:r>
            <a:r>
              <a:rPr lang="en-US" sz="2300" dirty="0" err="1" smtClean="0"/>
              <a:t>Vaccinum</a:t>
            </a:r>
            <a:r>
              <a:rPr lang="en-US" sz="2300" dirty="0" smtClean="0"/>
              <a:t> </a:t>
            </a:r>
            <a:r>
              <a:rPr lang="en-US" sz="2300" dirty="0" err="1" smtClean="0"/>
              <a:t>myrtillus</a:t>
            </a:r>
            <a:r>
              <a:rPr lang="en-US" sz="2300" dirty="0" smtClean="0"/>
              <a:t>) 100 mg*</a:t>
            </a:r>
          </a:p>
          <a:p>
            <a:r>
              <a:rPr lang="en-US" sz="2300" dirty="0" err="1" smtClean="0"/>
              <a:t>Agnus</a:t>
            </a:r>
            <a:r>
              <a:rPr lang="en-US" sz="2300" dirty="0" smtClean="0"/>
              <a:t> </a:t>
            </a:r>
            <a:r>
              <a:rPr lang="en-US" sz="2300" dirty="0" err="1" smtClean="0"/>
              <a:t>castus</a:t>
            </a:r>
            <a:r>
              <a:rPr lang="en-US" sz="2300" dirty="0" smtClean="0"/>
              <a:t> (Chaste tree berry) 250 mg*</a:t>
            </a:r>
          </a:p>
          <a:p>
            <a:r>
              <a:rPr lang="en-US" sz="2300" dirty="0" err="1" smtClean="0"/>
              <a:t>Phosphatidylcholine</a:t>
            </a:r>
            <a:r>
              <a:rPr lang="en-US" sz="2300" dirty="0" smtClean="0"/>
              <a:t> 71mg*</a:t>
            </a:r>
            <a:endParaRPr lang="en-US" sz="2300" b="1" dirty="0"/>
          </a:p>
        </p:txBody>
      </p:sp>
    </p:spTree>
    <p:extLst>
      <p:ext uri="{BB962C8B-B14F-4D97-AF65-F5344CB8AC3E}">
        <p14:creationId xmlns:p14="http://schemas.microsoft.com/office/powerpoint/2010/main" val="286259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
                                            <p:txEl>
                                              <p:pRg st="8" end="8"/>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
                                            <p:txEl>
                                              <p:pRg st="10" end="1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
                                            <p:txEl>
                                              <p:pRg st="11" end="11"/>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009147"/>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7" name="Picture 4" descr="http://www.sugarhacker.com/wp-content/uploads/2012/10/HbA1C_Diabetes_Contr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73" y="844424"/>
            <a:ext cx="12168290" cy="8302152"/>
          </a:xfrm>
          <a:prstGeom prst="rect">
            <a:avLst/>
          </a:prstGeom>
          <a:noFill/>
          <a:ln w="76200" cmpd="sng">
            <a:solidFill>
              <a:srgbClr val="009147"/>
            </a:solidFill>
            <a:prstDash val="solid"/>
            <a:miter lim="800000"/>
            <a:headEnd/>
            <a:tailEnd/>
          </a:ln>
          <a:effectLst>
            <a:reflection stA="50000" endPos="75000" dist="889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33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009147"/>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Rectangle 2"/>
          <p:cNvSpPr/>
          <p:nvPr/>
        </p:nvSpPr>
        <p:spPr>
          <a:xfrm>
            <a:off x="0" y="985740"/>
            <a:ext cx="13003213" cy="7135353"/>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0" y="0"/>
            <a:ext cx="9415316" cy="952750"/>
          </a:xfrm>
          <a:prstGeom prst="rect">
            <a:avLst/>
          </a:prstGeom>
          <a:solidFill>
            <a:srgbClr val="009147"/>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http://t1.gstatic.com/images?q=tbn:ANd9GcScn1QjH7LBkSOkEM9yT_bPx3OqVg2qjzHbDemtdEsDBGrhPadF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7610" y="3150538"/>
            <a:ext cx="4749627" cy="285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068308" y="8750592"/>
            <a:ext cx="262650" cy="531436"/>
          </a:xfrm>
          <a:prstGeom prst="rect">
            <a:avLst/>
          </a:prstGeom>
          <a:noFill/>
        </p:spPr>
        <p:txBody>
          <a:bodyPr wrap="none" lIns="130055" tIns="65028" rIns="130055" bIns="65028" rtlCol="0">
            <a:spAutoFit/>
          </a:bodyPr>
          <a:lstStyle/>
          <a:p>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88" y="945895"/>
            <a:ext cx="7949957" cy="7142208"/>
          </a:xfrm>
          <a:prstGeom prst="rect">
            <a:avLst/>
          </a:prstGeom>
        </p:spPr>
      </p:pic>
      <p:sp>
        <p:nvSpPr>
          <p:cNvPr id="12" name="TextBox 11"/>
          <p:cNvSpPr txBox="1"/>
          <p:nvPr/>
        </p:nvSpPr>
        <p:spPr>
          <a:xfrm>
            <a:off x="452232" y="62745"/>
            <a:ext cx="8726506" cy="839212"/>
          </a:xfrm>
          <a:prstGeom prst="rect">
            <a:avLst/>
          </a:prstGeom>
          <a:noFill/>
        </p:spPr>
        <p:txBody>
          <a:bodyPr wrap="none" lIns="130055" tIns="65028" rIns="130055" bIns="65028" rtlCol="0">
            <a:spAutoFit/>
          </a:bodyPr>
          <a:lstStyle/>
          <a:p>
            <a:r>
              <a:rPr lang="en-US" sz="4600" b="1" dirty="0" err="1">
                <a:solidFill>
                  <a:srgbClr val="FFFFFF"/>
                </a:solidFill>
                <a:latin typeface="Geneva"/>
                <a:cs typeface="Geneva"/>
              </a:rPr>
              <a:t>Hgb</a:t>
            </a:r>
            <a:r>
              <a:rPr lang="en-US" sz="4600" b="1" dirty="0">
                <a:solidFill>
                  <a:srgbClr val="FFFFFF"/>
                </a:solidFill>
                <a:latin typeface="Geneva"/>
                <a:cs typeface="Geneva"/>
              </a:rPr>
              <a:t> A1c </a:t>
            </a:r>
            <a:r>
              <a:rPr lang="en-US" sz="4600" b="1" i="1" dirty="0">
                <a:solidFill>
                  <a:srgbClr val="FFFFFF"/>
                </a:solidFill>
                <a:latin typeface="Geneva"/>
                <a:cs typeface="Geneva"/>
              </a:rPr>
              <a:t>is </a:t>
            </a:r>
            <a:r>
              <a:rPr lang="en-US" sz="4600" b="1" dirty="0">
                <a:solidFill>
                  <a:srgbClr val="FFFFFF"/>
                </a:solidFill>
                <a:latin typeface="Geneva"/>
                <a:cs typeface="Geneva"/>
              </a:rPr>
              <a:t>Primary Biomarker</a:t>
            </a:r>
          </a:p>
        </p:txBody>
      </p:sp>
      <p:sp>
        <p:nvSpPr>
          <p:cNvPr id="2" name="Rectangle 1"/>
          <p:cNvSpPr/>
          <p:nvPr/>
        </p:nvSpPr>
        <p:spPr>
          <a:xfrm>
            <a:off x="1587" y="8182773"/>
            <a:ext cx="13001626" cy="1631216"/>
          </a:xfrm>
          <a:prstGeom prst="rect">
            <a:avLst/>
          </a:prstGeom>
        </p:spPr>
        <p:txBody>
          <a:bodyPr wrap="square">
            <a:spAutoFit/>
          </a:bodyPr>
          <a:lstStyle/>
          <a:p>
            <a:r>
              <a:rPr lang="en-US" sz="2000" dirty="0">
                <a:solidFill>
                  <a:srgbClr val="FFFFFF"/>
                </a:solidFill>
              </a:rPr>
              <a:t>Rashid </a:t>
            </a:r>
            <a:r>
              <a:rPr lang="en-US" sz="2000" dirty="0" smtClean="0">
                <a:solidFill>
                  <a:srgbClr val="FFFFFF"/>
                </a:solidFill>
              </a:rPr>
              <a:t>Ansari, </a:t>
            </a:r>
            <a:r>
              <a:rPr lang="en-US" sz="2000" dirty="0" err="1" smtClean="0">
                <a:solidFill>
                  <a:srgbClr val="FFFFFF"/>
                </a:solidFill>
              </a:rPr>
              <a:t>Saiqaa</a:t>
            </a:r>
            <a:r>
              <a:rPr lang="en-US" sz="2000" dirty="0" smtClean="0">
                <a:solidFill>
                  <a:srgbClr val="FFFFFF"/>
                </a:solidFill>
              </a:rPr>
              <a:t> </a:t>
            </a:r>
            <a:r>
              <a:rPr lang="en-US" sz="2000" dirty="0">
                <a:solidFill>
                  <a:srgbClr val="FFFFFF"/>
                </a:solidFill>
              </a:rPr>
              <a:t>Ansari</a:t>
            </a:r>
            <a:r>
              <a:rPr lang="en-US" sz="2000" baseline="30000" dirty="0">
                <a:solidFill>
                  <a:srgbClr val="FFFFFF"/>
                </a:solidFill>
              </a:rPr>
              <a:t> </a:t>
            </a:r>
            <a:r>
              <a:rPr lang="en-US" sz="2000" baseline="30000" dirty="0" smtClean="0">
                <a:solidFill>
                  <a:srgbClr val="FFFFFF"/>
                </a:solidFill>
              </a:rPr>
              <a:t>.</a:t>
            </a:r>
            <a:r>
              <a:rPr lang="en-US" sz="2000" dirty="0" smtClean="0">
                <a:solidFill>
                  <a:srgbClr val="FFFFFF"/>
                </a:solidFill>
              </a:rPr>
              <a:t> Effectiveness </a:t>
            </a:r>
            <a:r>
              <a:rPr lang="en-US" sz="2000" dirty="0">
                <a:solidFill>
                  <a:srgbClr val="FFFFFF"/>
                </a:solidFill>
              </a:rPr>
              <a:t>of Fenugreek for Lowering Hemoglobin (HbA1c) in Patients with Self-Management of Type 2 Diabetes: A Randomized Controlled Trial in Medical Complications of Type 2 </a:t>
            </a:r>
            <a:r>
              <a:rPr lang="en-US" sz="2000" dirty="0" smtClean="0">
                <a:solidFill>
                  <a:srgbClr val="FFFFFF"/>
                </a:solidFill>
              </a:rPr>
              <a:t>Diabetes. </a:t>
            </a:r>
            <a:br>
              <a:rPr lang="en-US" sz="2000" dirty="0" smtClean="0">
                <a:solidFill>
                  <a:srgbClr val="FFFFFF"/>
                </a:solidFill>
              </a:rPr>
            </a:br>
            <a:r>
              <a:rPr lang="en-US" sz="2000" dirty="0" smtClean="0">
                <a:solidFill>
                  <a:srgbClr val="FFFFFF"/>
                </a:solidFill>
              </a:rPr>
              <a:t>Colleen </a:t>
            </a:r>
            <a:r>
              <a:rPr lang="en-US" sz="2000" dirty="0" err="1" smtClean="0">
                <a:solidFill>
                  <a:srgbClr val="FFFFFF"/>
                </a:solidFill>
              </a:rPr>
              <a:t>Croniger</a:t>
            </a:r>
            <a:r>
              <a:rPr lang="en-US" sz="2000" dirty="0" smtClean="0">
                <a:solidFill>
                  <a:srgbClr val="FFFFFF"/>
                </a:solidFill>
              </a:rPr>
              <a:t> (Ed.), </a:t>
            </a:r>
            <a:r>
              <a:rPr lang="en-US" sz="2000" dirty="0">
                <a:solidFill>
                  <a:srgbClr val="FFFFFF"/>
                </a:solidFill>
              </a:rPr>
              <a:t>2011   CC BY-NC-SA 3.0 license</a:t>
            </a:r>
          </a:p>
          <a:p>
            <a:r>
              <a:rPr lang="en-US" sz="2000" dirty="0" err="1" smtClean="0">
                <a:solidFill>
                  <a:srgbClr val="FFFFFF"/>
                </a:solidFill>
              </a:rPr>
              <a:t>Pradhan</a:t>
            </a:r>
            <a:r>
              <a:rPr lang="en-US" sz="2000" dirty="0" smtClean="0">
                <a:solidFill>
                  <a:srgbClr val="FFFFFF"/>
                </a:solidFill>
              </a:rPr>
              <a:t> </a:t>
            </a:r>
            <a:r>
              <a:rPr lang="en-US" sz="2000" dirty="0">
                <a:solidFill>
                  <a:srgbClr val="FFFFFF"/>
                </a:solidFill>
              </a:rPr>
              <a:t>A, </a:t>
            </a:r>
            <a:r>
              <a:rPr lang="en-US" sz="2000" dirty="0" err="1">
                <a:solidFill>
                  <a:srgbClr val="FFFFFF"/>
                </a:solidFill>
              </a:rPr>
              <a:t>Rifai</a:t>
            </a:r>
            <a:r>
              <a:rPr lang="en-US" sz="2000" dirty="0">
                <a:solidFill>
                  <a:srgbClr val="FFFFFF"/>
                </a:solidFill>
              </a:rPr>
              <a:t> N, </a:t>
            </a:r>
            <a:r>
              <a:rPr lang="en-US" sz="2000" dirty="0" err="1">
                <a:solidFill>
                  <a:srgbClr val="FFFFFF"/>
                </a:solidFill>
              </a:rPr>
              <a:t>Buring</a:t>
            </a:r>
            <a:r>
              <a:rPr lang="en-US" sz="2000" dirty="0">
                <a:solidFill>
                  <a:srgbClr val="FFFFFF"/>
                </a:solidFill>
              </a:rPr>
              <a:t> J, </a:t>
            </a:r>
            <a:r>
              <a:rPr lang="en-US" sz="2000" dirty="0" err="1">
                <a:solidFill>
                  <a:srgbClr val="FFFFFF"/>
                </a:solidFill>
              </a:rPr>
              <a:t>Ridker</a:t>
            </a:r>
            <a:r>
              <a:rPr lang="en-US" sz="2000" dirty="0">
                <a:solidFill>
                  <a:srgbClr val="FFFFFF"/>
                </a:solidFill>
              </a:rPr>
              <a:t> P. Hemoglobin A1c Predicts Diabetes but Not Cardiovascular Disease in </a:t>
            </a:r>
            <a:r>
              <a:rPr lang="en-US" sz="2000" dirty="0" err="1">
                <a:solidFill>
                  <a:srgbClr val="FFFFFF"/>
                </a:solidFill>
              </a:rPr>
              <a:t>Nondiabetic</a:t>
            </a:r>
            <a:r>
              <a:rPr lang="en-US" sz="2000" dirty="0">
                <a:solidFill>
                  <a:srgbClr val="FFFFFF"/>
                </a:solidFill>
              </a:rPr>
              <a:t> Women. </a:t>
            </a:r>
            <a:r>
              <a:rPr lang="en-US" sz="2000" i="1" dirty="0">
                <a:solidFill>
                  <a:srgbClr val="FFFFFF"/>
                </a:solidFill>
              </a:rPr>
              <a:t>The American Journal of Medicine</a:t>
            </a:r>
            <a:r>
              <a:rPr lang="en-US" sz="2000" dirty="0">
                <a:solidFill>
                  <a:srgbClr val="FFFFFF"/>
                </a:solidFill>
              </a:rPr>
              <a:t>. 2007; 120 (8): 720-727.</a:t>
            </a:r>
          </a:p>
        </p:txBody>
      </p:sp>
    </p:spTree>
    <p:extLst>
      <p:ext uri="{BB962C8B-B14F-4D97-AF65-F5344CB8AC3E}">
        <p14:creationId xmlns:p14="http://schemas.microsoft.com/office/powerpoint/2010/main" val="201909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009147"/>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5" name="Rectangle 14"/>
          <p:cNvSpPr/>
          <p:nvPr/>
        </p:nvSpPr>
        <p:spPr>
          <a:xfrm>
            <a:off x="0" y="0"/>
            <a:ext cx="9415316" cy="952750"/>
          </a:xfrm>
          <a:prstGeom prst="rect">
            <a:avLst/>
          </a:prstGeom>
          <a:solidFill>
            <a:srgbClr val="009147"/>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0068308" y="8750592"/>
            <a:ext cx="262650" cy="531436"/>
          </a:xfrm>
          <a:prstGeom prst="rect">
            <a:avLst/>
          </a:prstGeom>
          <a:noFill/>
        </p:spPr>
        <p:txBody>
          <a:bodyPr wrap="none" lIns="130055" tIns="65028" rIns="130055" bIns="65028" rtlCol="0">
            <a:spAutoFit/>
          </a:bodyPr>
          <a:lstStyle/>
          <a:p>
            <a:endParaRPr lang="en-US" dirty="0"/>
          </a:p>
        </p:txBody>
      </p:sp>
      <p:sp>
        <p:nvSpPr>
          <p:cNvPr id="7" name="Rounded Rectangular Callout 6"/>
          <p:cNvSpPr>
            <a:spLocks noChangeArrowheads="1"/>
          </p:cNvSpPr>
          <p:nvPr/>
        </p:nvSpPr>
        <p:spPr bwMode="auto">
          <a:xfrm>
            <a:off x="1533338" y="1421275"/>
            <a:ext cx="3206359" cy="1224360"/>
          </a:xfrm>
          <a:prstGeom prst="wedgeRoundRectCallout">
            <a:avLst>
              <a:gd name="adj1" fmla="val 30083"/>
              <a:gd name="adj2" fmla="val 114269"/>
              <a:gd name="adj3" fmla="val 16667"/>
            </a:avLst>
          </a:prstGeom>
          <a:solidFill>
            <a:schemeClr val="bg1"/>
          </a:solidFill>
          <a:ln w="19050">
            <a:solidFill>
              <a:schemeClr val="accent1"/>
            </a:solidFill>
            <a:miter lim="800000"/>
            <a:headEnd/>
            <a:tailEnd/>
          </a:ln>
          <a:effectLst>
            <a:outerShdw blurRad="50800" dist="38100" dir="2700000" algn="tl" rotWithShape="0">
              <a:srgbClr val="000000">
                <a:alpha val="39998"/>
              </a:srgbClr>
            </a:outerShdw>
          </a:effectLst>
        </p:spPr>
        <p:txBody>
          <a:bodyPr lIns="91441" tIns="45721" rIns="91441" bIns="45721" anchor="ctr"/>
          <a:lstStyle/>
          <a:p>
            <a:pPr algn="ctr">
              <a:defRPr/>
            </a:pPr>
            <a:endParaRPr lang="en-US">
              <a:solidFill>
                <a:schemeClr val="dk1"/>
              </a:solidFill>
              <a:latin typeface="+mn-lt"/>
              <a:ea typeface="+mn-ea"/>
              <a:cs typeface="+mn-cs"/>
            </a:endParaRPr>
          </a:p>
        </p:txBody>
      </p:sp>
      <p:sp>
        <p:nvSpPr>
          <p:cNvPr id="8" name="Slide Number Placeholder 2"/>
          <p:cNvSpPr txBox="1">
            <a:spLocks/>
          </p:cNvSpPr>
          <p:nvPr/>
        </p:nvSpPr>
        <p:spPr bwMode="auto">
          <a:xfrm>
            <a:off x="9318969" y="9043086"/>
            <a:ext cx="3034083" cy="5194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55" tIns="65028" rIns="130055" bIns="65028"/>
          <a:lstStyle>
            <a:defPPr>
              <a:defRPr lang="en-US"/>
            </a:defPPr>
            <a:lvl1pPr marL="0" algn="l" defTabSz="650276" rtl="0" eaLnBrk="0" latinLnBrk="0" hangingPunct="0">
              <a:defRPr sz="2600" kern="1200">
                <a:solidFill>
                  <a:schemeClr val="tx1"/>
                </a:solidFill>
                <a:latin typeface="Arial" charset="0"/>
                <a:ea typeface="ＭＳ Ｐゴシック" charset="0"/>
                <a:cs typeface="ＭＳ Ｐゴシック" charset="0"/>
              </a:defRPr>
            </a:lvl1pPr>
            <a:lvl2pPr marL="742964" indent="-285756" algn="l" defTabSz="650276" rtl="0" eaLnBrk="0" latinLnBrk="0" hangingPunct="0">
              <a:defRPr sz="2600" kern="1200">
                <a:solidFill>
                  <a:schemeClr val="tx1"/>
                </a:solidFill>
                <a:latin typeface="Arial" charset="0"/>
                <a:ea typeface="ＭＳ Ｐゴシック" charset="0"/>
                <a:cs typeface="+mn-cs"/>
              </a:defRPr>
            </a:lvl2pPr>
            <a:lvl3pPr marL="1143021" indent="-228605" algn="l" defTabSz="650276" rtl="0" eaLnBrk="0" latinLnBrk="0" hangingPunct="0">
              <a:defRPr sz="2600" kern="1200">
                <a:solidFill>
                  <a:schemeClr val="tx1"/>
                </a:solidFill>
                <a:latin typeface="Arial" charset="0"/>
                <a:ea typeface="ＭＳ Ｐゴシック" charset="0"/>
                <a:cs typeface="+mn-cs"/>
              </a:defRPr>
            </a:lvl3pPr>
            <a:lvl4pPr marL="1600231" indent="-228605" algn="l" defTabSz="650276" rtl="0" eaLnBrk="0" latinLnBrk="0" hangingPunct="0">
              <a:defRPr sz="2600" kern="1200">
                <a:solidFill>
                  <a:schemeClr val="tx1"/>
                </a:solidFill>
                <a:latin typeface="Arial" charset="0"/>
                <a:ea typeface="ＭＳ Ｐゴシック" charset="0"/>
                <a:cs typeface="+mn-cs"/>
              </a:defRPr>
            </a:lvl4pPr>
            <a:lvl5pPr marL="2057439" indent="-228605" algn="l" defTabSz="650276" rtl="0" eaLnBrk="0" latinLnBrk="0" hangingPunct="0">
              <a:defRPr sz="2600" kern="1200">
                <a:solidFill>
                  <a:schemeClr val="tx1"/>
                </a:solidFill>
                <a:latin typeface="Arial" charset="0"/>
                <a:ea typeface="ＭＳ Ｐゴシック" charset="0"/>
                <a:cs typeface="+mn-cs"/>
              </a:defRPr>
            </a:lvl5pPr>
            <a:lvl6pPr marL="2514648" indent="-228605" algn="l" defTabSz="1300188" rtl="0" eaLnBrk="0" fontAlgn="base" latinLnBrk="0" hangingPunct="0">
              <a:spcBef>
                <a:spcPct val="0"/>
              </a:spcBef>
              <a:spcAft>
                <a:spcPct val="0"/>
              </a:spcAft>
              <a:defRPr sz="2600" kern="1200">
                <a:solidFill>
                  <a:schemeClr val="tx1"/>
                </a:solidFill>
                <a:latin typeface="Arial" charset="0"/>
                <a:ea typeface="ＭＳ Ｐゴシック" charset="0"/>
                <a:cs typeface="+mn-cs"/>
              </a:defRPr>
            </a:lvl6pPr>
            <a:lvl7pPr marL="2971857" indent="-228605" algn="l" defTabSz="1300188" rtl="0" eaLnBrk="0" fontAlgn="base" latinLnBrk="0" hangingPunct="0">
              <a:spcBef>
                <a:spcPct val="0"/>
              </a:spcBef>
              <a:spcAft>
                <a:spcPct val="0"/>
              </a:spcAft>
              <a:defRPr sz="2600" kern="1200">
                <a:solidFill>
                  <a:schemeClr val="tx1"/>
                </a:solidFill>
                <a:latin typeface="Arial" charset="0"/>
                <a:ea typeface="ＭＳ Ｐゴシック" charset="0"/>
                <a:cs typeface="+mn-cs"/>
              </a:defRPr>
            </a:lvl7pPr>
            <a:lvl8pPr marL="3429066" indent="-228605" algn="l" defTabSz="1300188" rtl="0" eaLnBrk="0" fontAlgn="base" latinLnBrk="0" hangingPunct="0">
              <a:spcBef>
                <a:spcPct val="0"/>
              </a:spcBef>
              <a:spcAft>
                <a:spcPct val="0"/>
              </a:spcAft>
              <a:defRPr sz="2600" kern="1200">
                <a:solidFill>
                  <a:schemeClr val="tx1"/>
                </a:solidFill>
                <a:latin typeface="Arial" charset="0"/>
                <a:ea typeface="ＭＳ Ｐゴシック" charset="0"/>
                <a:cs typeface="+mn-cs"/>
              </a:defRPr>
            </a:lvl8pPr>
            <a:lvl9pPr marL="3886274" indent="-228605" algn="l" defTabSz="1300188" rtl="0" eaLnBrk="0" fontAlgn="base" latinLnBrk="0" hangingPunct="0">
              <a:spcBef>
                <a:spcPct val="0"/>
              </a:spcBef>
              <a:spcAft>
                <a:spcPct val="0"/>
              </a:spcAft>
              <a:defRPr sz="2600" kern="1200">
                <a:solidFill>
                  <a:schemeClr val="tx1"/>
                </a:solidFill>
                <a:latin typeface="Arial" charset="0"/>
                <a:ea typeface="ＭＳ Ｐゴシック" charset="0"/>
                <a:cs typeface="+mn-cs"/>
              </a:defRPr>
            </a:lvl9pPr>
          </a:lstStyle>
          <a:p>
            <a:pPr eaLnBrk="1" hangingPunct="1"/>
            <a:fld id="{8ED011B1-2AF9-684A-87F8-98ADCE40379E}" type="slidenum">
              <a:rPr lang="fr-FR" sz="1700" smtClean="0">
                <a:solidFill>
                  <a:srgbClr val="898989"/>
                </a:solidFill>
                <a:latin typeface="Times New Roman" charset="0"/>
                <a:cs typeface="Arial" charset="0"/>
              </a:rPr>
              <a:pPr eaLnBrk="1" hangingPunct="1"/>
              <a:t>19</a:t>
            </a:fld>
            <a:endParaRPr lang="fr-FR" sz="1700">
              <a:solidFill>
                <a:srgbClr val="898989"/>
              </a:solidFill>
              <a:latin typeface="Times New Roman" charset="0"/>
              <a:cs typeface="Arial" charset="0"/>
            </a:endParaRPr>
          </a:p>
        </p:txBody>
      </p:sp>
      <p:sp>
        <p:nvSpPr>
          <p:cNvPr id="13" name="ZoneTexte 1"/>
          <p:cNvSpPr txBox="1">
            <a:spLocks noChangeArrowheads="1"/>
          </p:cNvSpPr>
          <p:nvPr/>
        </p:nvSpPr>
        <p:spPr bwMode="auto">
          <a:xfrm>
            <a:off x="610572" y="105466"/>
            <a:ext cx="8619895" cy="80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1" tIns="45721" rIns="91441" bIns="45721">
            <a:spAutoFit/>
          </a:bodyPr>
          <a:lstStyle>
            <a:lvl1pPr eaLnBrk="0" hangingPunct="0">
              <a:defRPr sz="2600">
                <a:solidFill>
                  <a:schemeClr val="tx1"/>
                </a:solidFill>
                <a:latin typeface="Arial" pitchFamily="34" charset="0"/>
                <a:ea typeface="ＭＳ Ｐゴシック" pitchFamily="34" charset="-128"/>
              </a:defRPr>
            </a:lvl1pPr>
            <a:lvl2pPr marL="742950" indent="-285750" eaLnBrk="0" hangingPunct="0">
              <a:defRPr sz="2600">
                <a:solidFill>
                  <a:schemeClr val="tx1"/>
                </a:solidFill>
                <a:latin typeface="Arial" pitchFamily="34" charset="0"/>
                <a:ea typeface="ＭＳ Ｐゴシック" pitchFamily="34" charset="-128"/>
              </a:defRPr>
            </a:lvl2pPr>
            <a:lvl3pPr marL="1143000" indent="-228600" eaLnBrk="0" hangingPunct="0">
              <a:defRPr sz="2600">
                <a:solidFill>
                  <a:schemeClr val="tx1"/>
                </a:solidFill>
                <a:latin typeface="Arial" pitchFamily="34" charset="0"/>
                <a:ea typeface="ＭＳ Ｐゴシック" pitchFamily="34" charset="-128"/>
              </a:defRPr>
            </a:lvl3pPr>
            <a:lvl4pPr marL="1600200" indent="-228600" eaLnBrk="0" hangingPunct="0">
              <a:defRPr sz="2600">
                <a:solidFill>
                  <a:schemeClr val="tx1"/>
                </a:solidFill>
                <a:latin typeface="Arial" pitchFamily="34" charset="0"/>
                <a:ea typeface="ＭＳ Ｐゴシック" pitchFamily="34" charset="-128"/>
              </a:defRPr>
            </a:lvl4pPr>
            <a:lvl5pPr marL="2057400" indent="-228600" eaLnBrk="0" hangingPunct="0">
              <a:defRPr sz="2600">
                <a:solidFill>
                  <a:schemeClr val="tx1"/>
                </a:solidFill>
                <a:latin typeface="Arial" pitchFamily="34" charset="0"/>
                <a:ea typeface="ＭＳ Ｐゴシック" pitchFamily="34" charset="-128"/>
              </a:defRPr>
            </a:lvl5pPr>
            <a:lvl6pPr marL="25146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9718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4290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8862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defRPr/>
            </a:pPr>
            <a:r>
              <a:rPr lang="fr-FR" sz="4600" dirty="0" err="1">
                <a:solidFill>
                  <a:srgbClr val="FFFFFF"/>
                </a:solidFill>
                <a:latin typeface="Geneva"/>
                <a:cs typeface="Geneva"/>
              </a:rPr>
              <a:t>Insulin</a:t>
            </a:r>
            <a:r>
              <a:rPr lang="fr-FR" sz="4600" dirty="0">
                <a:solidFill>
                  <a:srgbClr val="FFFFFF"/>
                </a:solidFill>
                <a:latin typeface="Geneva"/>
                <a:cs typeface="Geneva"/>
              </a:rPr>
              <a:t> &amp; Blood </a:t>
            </a:r>
            <a:r>
              <a:rPr lang="fr-FR" sz="4600" dirty="0" err="1">
                <a:solidFill>
                  <a:srgbClr val="FFFFFF"/>
                </a:solidFill>
                <a:latin typeface="Geneva"/>
                <a:cs typeface="Geneva"/>
              </a:rPr>
              <a:t>Sugar</a:t>
            </a:r>
            <a:r>
              <a:rPr lang="fr-FR" sz="4600" dirty="0">
                <a:solidFill>
                  <a:srgbClr val="FFFFFF"/>
                </a:solidFill>
                <a:latin typeface="Geneva"/>
                <a:cs typeface="Geneva"/>
              </a:rPr>
              <a:t> Control</a:t>
            </a:r>
          </a:p>
        </p:txBody>
      </p:sp>
      <p:sp>
        <p:nvSpPr>
          <p:cNvPr id="14" name="Oval 13"/>
          <p:cNvSpPr/>
          <p:nvPr/>
        </p:nvSpPr>
        <p:spPr>
          <a:xfrm>
            <a:off x="5638111" y="1708707"/>
            <a:ext cx="1942863" cy="1945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1" tIns="45721" rIns="91441" bIns="45721" anchor="ctr"/>
          <a:lstStyle/>
          <a:p>
            <a:pPr algn="ctr">
              <a:defRPr/>
            </a:pPr>
            <a:r>
              <a:rPr lang="en-US" sz="4400" b="1" dirty="0">
                <a:solidFill>
                  <a:schemeClr val="tx1"/>
                </a:solidFill>
                <a:latin typeface="Calibri"/>
                <a:cs typeface="Calibri"/>
              </a:rPr>
              <a:t>Liver</a:t>
            </a:r>
          </a:p>
        </p:txBody>
      </p:sp>
      <p:sp>
        <p:nvSpPr>
          <p:cNvPr id="16" name="Oval 15"/>
          <p:cNvSpPr/>
          <p:nvPr/>
        </p:nvSpPr>
        <p:spPr>
          <a:xfrm>
            <a:off x="669844" y="4014506"/>
            <a:ext cx="1944451" cy="1943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1" tIns="45721" rIns="91441" bIns="45721" anchor="ctr"/>
          <a:lstStyle/>
          <a:p>
            <a:pPr algn="ctr">
              <a:defRPr/>
            </a:pPr>
            <a:r>
              <a:rPr lang="en-US" sz="2800" b="1" dirty="0">
                <a:solidFill>
                  <a:schemeClr val="tx1"/>
                </a:solidFill>
                <a:latin typeface="Calibri"/>
                <a:cs typeface="Calibri"/>
              </a:rPr>
              <a:t>Blood Glucose</a:t>
            </a:r>
          </a:p>
        </p:txBody>
      </p:sp>
      <p:sp>
        <p:nvSpPr>
          <p:cNvPr id="17" name="Oval 16"/>
          <p:cNvSpPr/>
          <p:nvPr/>
        </p:nvSpPr>
        <p:spPr>
          <a:xfrm>
            <a:off x="9165107" y="4014506"/>
            <a:ext cx="1944451" cy="1943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1" tIns="45721" rIns="91441" bIns="45721" anchor="ctr"/>
          <a:lstStyle/>
          <a:p>
            <a:pPr algn="ctr">
              <a:defRPr/>
            </a:pPr>
            <a:r>
              <a:rPr lang="en-US" sz="3100" b="1" dirty="0">
                <a:solidFill>
                  <a:schemeClr val="tx1"/>
                </a:solidFill>
                <a:latin typeface="Calibri"/>
                <a:cs typeface="Calibri"/>
              </a:rPr>
              <a:t>Insulin</a:t>
            </a:r>
          </a:p>
        </p:txBody>
      </p:sp>
      <p:sp>
        <p:nvSpPr>
          <p:cNvPr id="18" name="TextBox 17"/>
          <p:cNvSpPr txBox="1">
            <a:spLocks noChangeArrowheads="1"/>
          </p:cNvSpPr>
          <p:nvPr/>
        </p:nvSpPr>
        <p:spPr bwMode="auto">
          <a:xfrm>
            <a:off x="1677783" y="1931030"/>
            <a:ext cx="2952389" cy="35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1" tIns="45721" rIns="91441" bIns="45721">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r>
              <a:rPr lang="en-US" sz="1700">
                <a:solidFill>
                  <a:srgbClr val="000000"/>
                </a:solidFill>
              </a:rPr>
              <a:t>GLUCOSE PRODUCTION</a:t>
            </a:r>
          </a:p>
        </p:txBody>
      </p:sp>
      <p:sp>
        <p:nvSpPr>
          <p:cNvPr id="19" name="Oval 18"/>
          <p:cNvSpPr/>
          <p:nvPr/>
        </p:nvSpPr>
        <p:spPr>
          <a:xfrm>
            <a:off x="2973026" y="5958240"/>
            <a:ext cx="4033345" cy="36016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1" tIns="45721" rIns="91441" bIns="45721" anchor="ctr"/>
          <a:lstStyle/>
          <a:p>
            <a:pPr algn="ctr">
              <a:defRPr/>
            </a:pPr>
            <a:r>
              <a:rPr lang="en-US" sz="2800" b="1" dirty="0">
                <a:solidFill>
                  <a:schemeClr val="tx1"/>
                </a:solidFill>
                <a:latin typeface="Calibri"/>
                <a:cs typeface="Calibri"/>
              </a:rPr>
              <a:t>Muscle: </a:t>
            </a:r>
            <a:br>
              <a:rPr lang="en-US" sz="2800" b="1" dirty="0">
                <a:solidFill>
                  <a:schemeClr val="tx1"/>
                </a:solidFill>
                <a:latin typeface="Calibri"/>
                <a:cs typeface="Calibri"/>
              </a:rPr>
            </a:br>
            <a:r>
              <a:rPr lang="en-US" sz="2800" b="1" dirty="0">
                <a:solidFill>
                  <a:schemeClr val="tx1"/>
                </a:solidFill>
                <a:latin typeface="Calibri"/>
                <a:cs typeface="Calibri"/>
              </a:rPr>
              <a:t>Fat from sugar</a:t>
            </a:r>
            <a:br>
              <a:rPr lang="en-US" sz="2800" b="1" dirty="0">
                <a:solidFill>
                  <a:schemeClr val="tx1"/>
                </a:solidFill>
                <a:latin typeface="Calibri"/>
                <a:cs typeface="Calibri"/>
              </a:rPr>
            </a:br>
            <a:r>
              <a:rPr lang="en-US" sz="2800" b="1" dirty="0">
                <a:solidFill>
                  <a:schemeClr val="tx1"/>
                </a:solidFill>
                <a:latin typeface="Calibri"/>
                <a:cs typeface="Calibri"/>
              </a:rPr>
              <a:t> (as energy store); receptors </a:t>
            </a:r>
            <a:r>
              <a:rPr lang="en-US" sz="2800" b="1" dirty="0" smtClean="0">
                <a:solidFill>
                  <a:schemeClr val="tx1"/>
                </a:solidFill>
                <a:latin typeface="Calibri"/>
                <a:cs typeface="Calibri"/>
              </a:rPr>
              <a:t>can be resistant</a:t>
            </a:r>
            <a:endParaRPr lang="en-US" sz="2800" b="1" dirty="0">
              <a:solidFill>
                <a:schemeClr val="tx1"/>
              </a:solidFill>
              <a:latin typeface="Calibri"/>
              <a:cs typeface="Calibri"/>
            </a:endParaRPr>
          </a:p>
        </p:txBody>
      </p:sp>
      <p:sp>
        <p:nvSpPr>
          <p:cNvPr id="20" name="Oval 19"/>
          <p:cNvSpPr/>
          <p:nvPr/>
        </p:nvSpPr>
        <p:spPr>
          <a:xfrm>
            <a:off x="7293674" y="7182602"/>
            <a:ext cx="2376196" cy="2377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1" tIns="45721" rIns="91441" bIns="45721" anchor="ctr"/>
          <a:lstStyle/>
          <a:p>
            <a:pPr algn="ctr">
              <a:defRPr/>
            </a:pPr>
            <a:r>
              <a:rPr lang="en-US" sz="2700" b="1" dirty="0">
                <a:solidFill>
                  <a:srgbClr val="FFFF00"/>
                </a:solidFill>
                <a:latin typeface="Calibri"/>
                <a:cs typeface="Calibri"/>
              </a:rPr>
              <a:t>Pancreatic Islet Cells</a:t>
            </a:r>
          </a:p>
        </p:txBody>
      </p:sp>
      <p:cxnSp>
        <p:nvCxnSpPr>
          <p:cNvPr id="21" name="Straight Arrow Connector 20"/>
          <p:cNvCxnSpPr>
            <a:cxnSpLocks noChangeShapeType="1"/>
          </p:cNvCxnSpPr>
          <p:nvPr/>
        </p:nvCxnSpPr>
        <p:spPr bwMode="auto">
          <a:xfrm flipH="1">
            <a:off x="2398420" y="3006117"/>
            <a:ext cx="3166675" cy="1079851"/>
          </a:xfrm>
          <a:prstGeom prst="straightConnector1">
            <a:avLst/>
          </a:prstGeom>
          <a:noFill/>
          <a:ln w="76200">
            <a:solidFill>
              <a:srgbClr val="F2F2F2"/>
            </a:solidFill>
            <a:round/>
            <a:headEnd/>
            <a:tailEnd type="arrow" w="med" len="med"/>
          </a:ln>
          <a:effectLst>
            <a:outerShdw blurRad="50800" dist="38100" dir="2700000" algn="tl" rotWithShape="0">
              <a:srgbClr val="000000">
                <a:alpha val="39998"/>
              </a:srgbClr>
            </a:outerShdw>
          </a:effectLst>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flipH="1" flipV="1">
            <a:off x="7580974" y="3153777"/>
            <a:ext cx="1737995" cy="1008389"/>
          </a:xfrm>
          <a:prstGeom prst="straightConnector1">
            <a:avLst/>
          </a:prstGeom>
          <a:noFill/>
          <a:ln w="76200">
            <a:solidFill>
              <a:srgbClr val="C1C1C1"/>
            </a:solidFill>
            <a:round/>
            <a:headEnd/>
            <a:tailEnd type="arrow" w="med" len="med"/>
          </a:ln>
          <a:effectLst>
            <a:outerShdw blurRad="50800" dist="38100" dir="2700000" algn="tl" rotWithShape="0">
              <a:srgbClr val="000000">
                <a:alpha val="39998"/>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a:off x="2506358" y="5599347"/>
            <a:ext cx="1079368" cy="1008391"/>
          </a:xfrm>
          <a:prstGeom prst="straightConnector1">
            <a:avLst/>
          </a:prstGeom>
          <a:noFill/>
          <a:ln w="76200">
            <a:solidFill>
              <a:srgbClr val="C1C1C1"/>
            </a:solidFill>
            <a:round/>
            <a:headEnd/>
            <a:tailEnd type="arrow" w="med" len="med"/>
          </a:ln>
          <a:effectLst>
            <a:outerShdw blurRad="50800" dist="38100" dir="2700000" algn="tl" rotWithShape="0">
              <a:srgbClr val="000000">
                <a:alpha val="39998"/>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flipH="1">
            <a:off x="6788911" y="5599347"/>
            <a:ext cx="2449213" cy="1008391"/>
          </a:xfrm>
          <a:prstGeom prst="straightConnector1">
            <a:avLst/>
          </a:prstGeom>
          <a:noFill/>
          <a:ln w="76200">
            <a:solidFill>
              <a:srgbClr val="C1C1C1"/>
            </a:solidFill>
            <a:round/>
            <a:headEnd/>
            <a:tailEnd type="arrow" w="med" len="med"/>
          </a:ln>
          <a:effectLst>
            <a:outerShdw blurRad="50800" dist="38100" dir="2700000" algn="tl" rotWithShape="0">
              <a:srgbClr val="000000">
                <a:alpha val="39998"/>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flipV="1">
            <a:off x="8877805" y="6031288"/>
            <a:ext cx="1187305" cy="1151312"/>
          </a:xfrm>
          <a:prstGeom prst="straightConnector1">
            <a:avLst/>
          </a:prstGeom>
          <a:noFill/>
          <a:ln w="76200">
            <a:solidFill>
              <a:srgbClr val="C1C1C1"/>
            </a:solidFill>
            <a:round/>
            <a:headEnd/>
            <a:tailEnd type="arrow" w="med" len="med"/>
          </a:ln>
          <a:effectLst>
            <a:outerShdw blurRad="50800" dist="38100" dir="2700000" algn="tl" rotWithShape="0">
              <a:srgbClr val="000000">
                <a:alpha val="39998"/>
              </a:srgbClr>
            </a:outerShdw>
          </a:effectLst>
          <a:extLst>
            <a:ext uri="{909E8E84-426E-40DD-AFC4-6F175D3DCCD1}">
              <a14:hiddenFill xmlns:a14="http://schemas.microsoft.com/office/drawing/2010/main">
                <a:noFill/>
              </a14:hiddenFill>
            </a:ext>
          </a:extLst>
        </p:spPr>
      </p:cxnSp>
      <p:sp>
        <p:nvSpPr>
          <p:cNvPr id="26" name="Rounded Rectangular Callout 25"/>
          <p:cNvSpPr>
            <a:spLocks noChangeArrowheads="1"/>
          </p:cNvSpPr>
          <p:nvPr/>
        </p:nvSpPr>
        <p:spPr bwMode="auto">
          <a:xfrm>
            <a:off x="6285735" y="4230478"/>
            <a:ext cx="2263499" cy="863881"/>
          </a:xfrm>
          <a:prstGeom prst="wedgeRoundRectCallout">
            <a:avLst>
              <a:gd name="adj1" fmla="val 28125"/>
              <a:gd name="adj2" fmla="val 142620"/>
              <a:gd name="adj3" fmla="val 16667"/>
            </a:avLst>
          </a:prstGeom>
          <a:solidFill>
            <a:schemeClr val="bg1"/>
          </a:solidFill>
          <a:ln w="19050">
            <a:solidFill>
              <a:schemeClr val="accent1"/>
            </a:solidFill>
            <a:miter lim="800000"/>
            <a:headEnd/>
            <a:tailEnd/>
          </a:ln>
          <a:effectLst>
            <a:outerShdw blurRad="50800" dist="38100" dir="2700000" algn="tl" rotWithShape="0">
              <a:srgbClr val="000000">
                <a:alpha val="39998"/>
              </a:srgbClr>
            </a:outerShdw>
          </a:effectLst>
        </p:spPr>
        <p:txBody>
          <a:bodyPr lIns="91441" tIns="45721" rIns="91441" bIns="45721" anchor="ctr"/>
          <a:lstStyle/>
          <a:p>
            <a:pPr algn="ctr">
              <a:defRPr/>
            </a:pPr>
            <a:endParaRPr lang="en-US" dirty="0">
              <a:solidFill>
                <a:schemeClr val="dk1"/>
              </a:solidFill>
              <a:latin typeface="+mn-lt"/>
              <a:ea typeface="+mn-ea"/>
              <a:cs typeface="+mn-cs"/>
            </a:endParaRPr>
          </a:p>
        </p:txBody>
      </p:sp>
      <p:sp>
        <p:nvSpPr>
          <p:cNvPr id="27" name="TextBox 26"/>
          <p:cNvSpPr txBox="1">
            <a:spLocks noChangeArrowheads="1"/>
          </p:cNvSpPr>
          <p:nvPr/>
        </p:nvSpPr>
        <p:spPr bwMode="auto">
          <a:xfrm>
            <a:off x="6285733" y="4524260"/>
            <a:ext cx="2231753" cy="35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1" tIns="45721" rIns="91441" bIns="45721">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r>
              <a:rPr lang="en-US" sz="1700">
                <a:solidFill>
                  <a:srgbClr val="000000"/>
                </a:solidFill>
              </a:rPr>
              <a:t>GLUCOSE UPTAKE</a:t>
            </a:r>
          </a:p>
        </p:txBody>
      </p:sp>
      <p:sp>
        <p:nvSpPr>
          <p:cNvPr id="28" name="Rounded Rectangular Callout 27"/>
          <p:cNvSpPr>
            <a:spLocks noChangeArrowheads="1"/>
          </p:cNvSpPr>
          <p:nvPr/>
        </p:nvSpPr>
        <p:spPr bwMode="auto">
          <a:xfrm>
            <a:off x="10246062" y="6966631"/>
            <a:ext cx="2093657" cy="1649949"/>
          </a:xfrm>
          <a:prstGeom prst="wedgeRoundRectCallout">
            <a:avLst>
              <a:gd name="adj1" fmla="val -86801"/>
              <a:gd name="adj2" fmla="val -66269"/>
              <a:gd name="adj3" fmla="val 16667"/>
            </a:avLst>
          </a:prstGeom>
          <a:solidFill>
            <a:schemeClr val="bg1"/>
          </a:solidFill>
          <a:ln w="19050">
            <a:solidFill>
              <a:schemeClr val="accent1"/>
            </a:solidFill>
            <a:miter lim="800000"/>
            <a:headEnd/>
            <a:tailEnd/>
          </a:ln>
          <a:effectLst>
            <a:outerShdw blurRad="50800" dist="38100" dir="2700000" algn="tl" rotWithShape="0">
              <a:srgbClr val="000000">
                <a:alpha val="39998"/>
              </a:srgbClr>
            </a:outerShdw>
          </a:effectLst>
        </p:spPr>
        <p:txBody>
          <a:bodyPr lIns="91441" tIns="45721" rIns="91441" bIns="45721" anchor="ctr"/>
          <a:lstStyle/>
          <a:p>
            <a:pPr algn="ctr">
              <a:defRPr/>
            </a:pPr>
            <a:endParaRPr lang="en-US">
              <a:solidFill>
                <a:schemeClr val="dk1"/>
              </a:solidFill>
              <a:latin typeface="+mn-lt"/>
              <a:ea typeface="+mn-ea"/>
              <a:cs typeface="+mn-cs"/>
            </a:endParaRPr>
          </a:p>
        </p:txBody>
      </p:sp>
      <p:sp>
        <p:nvSpPr>
          <p:cNvPr id="29" name="TextBox 28"/>
          <p:cNvSpPr txBox="1">
            <a:spLocks noChangeArrowheads="1"/>
          </p:cNvSpPr>
          <p:nvPr/>
        </p:nvSpPr>
        <p:spPr bwMode="auto">
          <a:xfrm>
            <a:off x="10317491" y="7182600"/>
            <a:ext cx="2076197" cy="101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1" tIns="45721" rIns="91441" bIns="45721">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r>
              <a:rPr lang="en-US" sz="2000">
                <a:solidFill>
                  <a:srgbClr val="000000"/>
                </a:solidFill>
              </a:rPr>
              <a:t>Secretion triggers </a:t>
            </a:r>
          </a:p>
          <a:p>
            <a:pPr eaLnBrk="1" hangingPunct="1"/>
            <a:r>
              <a:rPr lang="en-US" sz="2000">
                <a:solidFill>
                  <a:srgbClr val="000000"/>
                </a:solidFill>
              </a:rPr>
              <a:t>blood glucose</a:t>
            </a:r>
          </a:p>
        </p:txBody>
      </p:sp>
      <p:sp>
        <p:nvSpPr>
          <p:cNvPr id="30" name="Up Arrow 29"/>
          <p:cNvSpPr/>
          <p:nvPr/>
        </p:nvSpPr>
        <p:spPr>
          <a:xfrm>
            <a:off x="11541551" y="7399488"/>
            <a:ext cx="213979" cy="432189"/>
          </a:xfrm>
          <a:prstGeom prst="upArrow">
            <a:avLst/>
          </a:prstGeom>
        </p:spPr>
        <p:style>
          <a:lnRef idx="1">
            <a:schemeClr val="accent1"/>
          </a:lnRef>
          <a:fillRef idx="3">
            <a:schemeClr val="accent1"/>
          </a:fillRef>
          <a:effectRef idx="2">
            <a:schemeClr val="accent1"/>
          </a:effectRef>
          <a:fontRef idx="minor">
            <a:schemeClr val="lt1"/>
          </a:fontRef>
        </p:style>
        <p:txBody>
          <a:bodyPr lIns="91441" tIns="45721" rIns="91441" bIns="45721" anchor="ctr"/>
          <a:lstStyle/>
          <a:p>
            <a:pPr algn="ctr">
              <a:defRPr/>
            </a:pPr>
            <a:endParaRPr lang="en-US"/>
          </a:p>
        </p:txBody>
      </p:sp>
    </p:spTree>
    <p:extLst>
      <p:ext uri="{BB962C8B-B14F-4D97-AF65-F5344CB8AC3E}">
        <p14:creationId xmlns:p14="http://schemas.microsoft.com/office/powerpoint/2010/main" val="356490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6" grpId="0" animBg="1"/>
      <p:bldP spid="17" grpId="0" animBg="1"/>
      <p:bldP spid="18" grpId="0"/>
      <p:bldP spid="19" grpId="0" animBg="1"/>
      <p:bldP spid="20" grpId="0" animBg="1"/>
      <p:bldP spid="26" grpId="0" animBg="1"/>
      <p:bldP spid="27" grpId="0"/>
      <p:bldP spid="28" grpId="0" animBg="1"/>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61" y="134768"/>
            <a:ext cx="11702892" cy="783703"/>
          </a:xfrm>
        </p:spPr>
        <p:txBody>
          <a:bodyPr>
            <a:normAutofit fontScale="90000"/>
          </a:bodyPr>
          <a:lstStyle/>
          <a:p>
            <a:r>
              <a:rPr lang="en-US" dirty="0" smtClean="0">
                <a:solidFill>
                  <a:srgbClr val="FFFFFF"/>
                </a:solidFill>
              </a:rPr>
              <a:t>Predictive Biomarker Test Objectives</a:t>
            </a:r>
            <a:endParaRPr lang="en-US" dirty="0">
              <a:solidFill>
                <a:srgbClr val="FFFFFF"/>
              </a:solidFill>
            </a:endParaRPr>
          </a:p>
        </p:txBody>
      </p:sp>
      <p:sp>
        <p:nvSpPr>
          <p:cNvPr id="3" name="Content Placeholder 2"/>
          <p:cNvSpPr>
            <a:spLocks noGrp="1"/>
          </p:cNvSpPr>
          <p:nvPr>
            <p:ph idx="4294967295"/>
          </p:nvPr>
        </p:nvSpPr>
        <p:spPr>
          <a:xfrm>
            <a:off x="650161" y="2276581"/>
            <a:ext cx="11702892" cy="6439021"/>
          </a:xfrm>
        </p:spPr>
        <p:txBody>
          <a:bodyPr>
            <a:normAutofit lnSpcReduction="10000"/>
          </a:bodyPr>
          <a:lstStyle/>
          <a:p>
            <a:r>
              <a:rPr lang="en-US" dirty="0">
                <a:solidFill>
                  <a:srgbClr val="FFFFFF"/>
                </a:solidFill>
              </a:rPr>
              <a:t>H</a:t>
            </a:r>
            <a:r>
              <a:rPr lang="en-US" dirty="0" smtClean="0">
                <a:solidFill>
                  <a:srgbClr val="FFFFFF"/>
                </a:solidFill>
              </a:rPr>
              <a:t>ow science philosophy influences what society observes &amp; uses</a:t>
            </a:r>
            <a:br>
              <a:rPr lang="en-US" dirty="0" smtClean="0">
                <a:solidFill>
                  <a:srgbClr val="FFFFFF"/>
                </a:solidFill>
              </a:rPr>
            </a:br>
            <a:endParaRPr lang="en-US" dirty="0" smtClean="0">
              <a:solidFill>
                <a:srgbClr val="FFFFFF"/>
              </a:solidFill>
            </a:endParaRPr>
          </a:p>
          <a:p>
            <a:r>
              <a:rPr lang="en-US" dirty="0" smtClean="0">
                <a:solidFill>
                  <a:srgbClr val="FFFFFF"/>
                </a:solidFill>
              </a:rPr>
              <a:t>Interpret tests referenced to least risk or highest gain goal values </a:t>
            </a:r>
            <a:r>
              <a:rPr lang="en-US" i="1" dirty="0" smtClean="0">
                <a:solidFill>
                  <a:srgbClr val="FFFFFF"/>
                </a:solidFill>
              </a:rPr>
              <a:t>rather than </a:t>
            </a:r>
            <a:r>
              <a:rPr lang="en-US" dirty="0" smtClean="0">
                <a:solidFill>
                  <a:srgbClr val="FFFFFF"/>
                </a:solidFill>
              </a:rPr>
              <a:t>usual statistical ranges</a:t>
            </a:r>
            <a:br>
              <a:rPr lang="en-US" dirty="0" smtClean="0">
                <a:solidFill>
                  <a:srgbClr val="FFFFFF"/>
                </a:solidFill>
              </a:rPr>
            </a:br>
            <a:endParaRPr lang="en-US" dirty="0" smtClean="0">
              <a:solidFill>
                <a:srgbClr val="FFFFFF"/>
              </a:solidFill>
            </a:endParaRPr>
          </a:p>
          <a:p>
            <a:r>
              <a:rPr lang="en-US" dirty="0" smtClean="0">
                <a:solidFill>
                  <a:srgbClr val="FFFFFF"/>
                </a:solidFill>
              </a:rPr>
              <a:t>Translate tests into quality life years </a:t>
            </a:r>
            <a:r>
              <a:rPr lang="en-US" dirty="0" err="1" smtClean="0">
                <a:solidFill>
                  <a:srgbClr val="FFFFFF"/>
                </a:solidFill>
              </a:rPr>
              <a:t>QoLY</a:t>
            </a:r>
            <a:r>
              <a:rPr lang="en-US" dirty="0" smtClean="0">
                <a:solidFill>
                  <a:srgbClr val="FFFFFF"/>
                </a:solidFill>
              </a:rPr>
              <a:t> sacrificed /recoverable</a:t>
            </a:r>
            <a:endParaRPr lang="en-US" dirty="0">
              <a:solidFill>
                <a:srgbClr val="FFFFFF"/>
              </a:solidFill>
            </a:endParaRPr>
          </a:p>
        </p:txBody>
      </p:sp>
      <p:pic>
        <p:nvPicPr>
          <p:cNvPr id="4" name="Picture 3" descr="color-squa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6259282" y="3029776"/>
            <a:ext cx="484648" cy="13003213"/>
          </a:xfrm>
          <a:prstGeom prst="rect">
            <a:avLst/>
          </a:prstGeom>
        </p:spPr>
      </p:pic>
    </p:spTree>
    <p:extLst>
      <p:ext uri="{BB962C8B-B14F-4D97-AF65-F5344CB8AC3E}">
        <p14:creationId xmlns:p14="http://schemas.microsoft.com/office/powerpoint/2010/main" val="390384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E6751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Rectangle 6"/>
          <p:cNvSpPr/>
          <p:nvPr/>
        </p:nvSpPr>
        <p:spPr>
          <a:xfrm>
            <a:off x="2987057" y="3368662"/>
            <a:ext cx="6631469" cy="783703"/>
          </a:xfrm>
          <a:prstGeom prst="rect">
            <a:avLst/>
          </a:prstGeom>
          <a:solidFill>
            <a:srgbClr val="E6751F"/>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117243" y="4634665"/>
            <a:ext cx="4768726" cy="952750"/>
          </a:xfrm>
          <a:prstGeom prst="rect">
            <a:avLst/>
          </a:prstGeom>
          <a:solidFill>
            <a:srgbClr val="E6751F"/>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7057" y="3362397"/>
            <a:ext cx="6631469" cy="783703"/>
          </a:xfrm>
          <a:effectLst>
            <a:reflection blurRad="6350" stA="52000" endA="300" endPos="35000" dir="5400000" sy="-100000" algn="bl" rotWithShape="0"/>
          </a:effectLst>
        </p:spPr>
        <p:txBody>
          <a:bodyPr>
            <a:normAutofit fontScale="90000"/>
          </a:bodyPr>
          <a:lstStyle/>
          <a:p>
            <a:r>
              <a:rPr lang="en-US" dirty="0" smtClean="0">
                <a:solidFill>
                  <a:srgbClr val="FFFFFF"/>
                </a:solidFill>
              </a:rPr>
              <a:t>Predictive Biomarker 2</a:t>
            </a:r>
            <a:endParaRPr lang="en-US" dirty="0">
              <a:solidFill>
                <a:srgbClr val="FFFFFF"/>
              </a:solidFill>
            </a:endParaRPr>
          </a:p>
        </p:txBody>
      </p:sp>
      <p:sp>
        <p:nvSpPr>
          <p:cNvPr id="3" name="Content Placeholder 2"/>
          <p:cNvSpPr>
            <a:spLocks noGrp="1"/>
          </p:cNvSpPr>
          <p:nvPr>
            <p:ph idx="4294967295"/>
          </p:nvPr>
        </p:nvSpPr>
        <p:spPr>
          <a:xfrm>
            <a:off x="4083375" y="4647053"/>
            <a:ext cx="4768726" cy="952750"/>
          </a:xfrm>
        </p:spPr>
        <p:txBody>
          <a:bodyPr/>
          <a:lstStyle/>
          <a:p>
            <a:r>
              <a:rPr lang="en-US" dirty="0" err="1">
                <a:solidFill>
                  <a:srgbClr val="FFFFFF"/>
                </a:solidFill>
              </a:rPr>
              <a:t>Homocysteine</a:t>
            </a:r>
            <a:endParaRPr lang="en-US" dirty="0">
              <a:solidFill>
                <a:srgbClr val="FFFFFF"/>
              </a:solidFill>
            </a:endParaRPr>
          </a:p>
        </p:txBody>
      </p:sp>
    </p:spTree>
    <p:extLst>
      <p:ext uri="{BB962C8B-B14F-4D97-AF65-F5344CB8AC3E}">
        <p14:creationId xmlns:p14="http://schemas.microsoft.com/office/powerpoint/2010/main" val="155724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E6751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Rectangle 6"/>
          <p:cNvSpPr/>
          <p:nvPr/>
        </p:nvSpPr>
        <p:spPr>
          <a:xfrm>
            <a:off x="0" y="0"/>
            <a:ext cx="11515135" cy="783703"/>
          </a:xfrm>
          <a:prstGeom prst="rect">
            <a:avLst/>
          </a:prstGeom>
          <a:solidFill>
            <a:srgbClr val="E6751F"/>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50161" y="33182"/>
            <a:ext cx="10864974" cy="783703"/>
          </a:xfrm>
        </p:spPr>
        <p:txBody>
          <a:bodyPr>
            <a:normAutofit fontScale="90000"/>
          </a:bodyPr>
          <a:lstStyle/>
          <a:p>
            <a:r>
              <a:rPr lang="en-US" dirty="0" err="1" smtClean="0">
                <a:solidFill>
                  <a:srgbClr val="FFFFFF"/>
                </a:solidFill>
              </a:rPr>
              <a:t>Homocysteine</a:t>
            </a:r>
            <a:r>
              <a:rPr lang="en-US" dirty="0" smtClean="0">
                <a:solidFill>
                  <a:srgbClr val="FFFFFF"/>
                </a:solidFill>
              </a:rPr>
              <a:t> </a:t>
            </a:r>
            <a:r>
              <a:rPr lang="en-US" i="1" dirty="0" smtClean="0">
                <a:solidFill>
                  <a:srgbClr val="FFFFFF"/>
                </a:solidFill>
              </a:rPr>
              <a:t>is </a:t>
            </a:r>
            <a:r>
              <a:rPr lang="en-US" dirty="0" smtClean="0">
                <a:solidFill>
                  <a:srgbClr val="FFFFFF"/>
                </a:solidFill>
              </a:rPr>
              <a:t>Primary Biomarker</a:t>
            </a:r>
            <a:endParaRPr lang="en-US" dirty="0">
              <a:solidFill>
                <a:srgbClr val="FFFFFF"/>
              </a:solidFill>
            </a:endParaRPr>
          </a:p>
        </p:txBody>
      </p:sp>
      <p:sp>
        <p:nvSpPr>
          <p:cNvPr id="9" name="Content Placeholder 2"/>
          <p:cNvSpPr txBox="1">
            <a:spLocks/>
          </p:cNvSpPr>
          <p:nvPr/>
        </p:nvSpPr>
        <p:spPr>
          <a:xfrm>
            <a:off x="650161" y="2276581"/>
            <a:ext cx="11702892" cy="6439021"/>
          </a:xfrm>
          <a:prstGeom prst="rect">
            <a:avLst/>
          </a:prstGeom>
        </p:spPr>
        <p:txBody>
          <a:bodyPr vert="horz" lIns="130055" tIns="65028" rIns="130055" bIns="65028" rtlCol="0">
            <a:normAutofit/>
          </a:bodyPr>
          <a:lstStyle>
            <a:lvl1pPr marL="487707" indent="-487707" algn="l" defTabSz="650276" rtl="0" eaLnBrk="1" latinLnBrk="0" hangingPunct="1">
              <a:spcBef>
                <a:spcPct val="20000"/>
              </a:spcBef>
              <a:buFont typeface="Arial"/>
              <a:buChar char="•"/>
              <a:defRPr sz="4600" kern="1200">
                <a:solidFill>
                  <a:schemeClr val="tx1"/>
                </a:solidFill>
                <a:latin typeface="Geneva"/>
                <a:ea typeface="+mn-ea"/>
                <a:cs typeface="Geneva"/>
              </a:defRPr>
            </a:lvl1pPr>
            <a:lvl2pPr marL="1056698" indent="-406422" algn="l" defTabSz="650276" rtl="0" eaLnBrk="1" latinLnBrk="0" hangingPunct="1">
              <a:spcBef>
                <a:spcPct val="20000"/>
              </a:spcBef>
              <a:buFont typeface="Arial"/>
              <a:buChar char="–"/>
              <a:defRPr sz="4000" kern="1200">
                <a:solidFill>
                  <a:schemeClr val="tx1"/>
                </a:solidFill>
                <a:latin typeface="Geneva"/>
                <a:ea typeface="+mn-ea"/>
                <a:cs typeface="Geneva"/>
              </a:defRPr>
            </a:lvl2pPr>
            <a:lvl3pPr marL="1625689" indent="-325138" algn="l" defTabSz="650276" rtl="0" eaLnBrk="1" latinLnBrk="0" hangingPunct="1">
              <a:spcBef>
                <a:spcPct val="20000"/>
              </a:spcBef>
              <a:buFont typeface="Arial"/>
              <a:buChar char="•"/>
              <a:defRPr sz="3400" kern="1200">
                <a:solidFill>
                  <a:schemeClr val="tx1"/>
                </a:solidFill>
                <a:latin typeface="Geneva"/>
                <a:ea typeface="+mn-ea"/>
                <a:cs typeface="Geneva"/>
              </a:defRPr>
            </a:lvl3pPr>
            <a:lvl4pPr marL="2275964" indent="-325138" algn="l" defTabSz="650276" rtl="0" eaLnBrk="1" latinLnBrk="0" hangingPunct="1">
              <a:spcBef>
                <a:spcPct val="20000"/>
              </a:spcBef>
              <a:buFont typeface="Arial"/>
              <a:buChar char="–"/>
              <a:defRPr sz="2800" kern="1200">
                <a:solidFill>
                  <a:schemeClr val="tx1"/>
                </a:solidFill>
                <a:latin typeface="Geneva"/>
                <a:ea typeface="+mn-ea"/>
                <a:cs typeface="Geneva"/>
              </a:defRPr>
            </a:lvl4pPr>
            <a:lvl5pPr marL="2926240" indent="-325138" algn="l" defTabSz="650276" rtl="0" eaLnBrk="1" latinLnBrk="0" hangingPunct="1">
              <a:spcBef>
                <a:spcPct val="20000"/>
              </a:spcBef>
              <a:buFont typeface="Arial"/>
              <a:buChar char="»"/>
              <a:defRPr sz="2800" kern="1200">
                <a:solidFill>
                  <a:schemeClr val="tx1"/>
                </a:solidFill>
                <a:latin typeface="Geneva"/>
                <a:ea typeface="+mn-ea"/>
                <a:cs typeface="Geneva"/>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r>
              <a:rPr lang="en-US" dirty="0"/>
              <a:t>M</a:t>
            </a:r>
            <a:r>
              <a:rPr lang="en-US" dirty="0" smtClean="0"/>
              <a:t>ethylation, detoxification, transport</a:t>
            </a:r>
          </a:p>
          <a:p>
            <a:r>
              <a:rPr lang="en-US" dirty="0" smtClean="0"/>
              <a:t>Elective </a:t>
            </a:r>
            <a:r>
              <a:rPr lang="en-US" dirty="0" err="1" smtClean="0"/>
              <a:t>protectives</a:t>
            </a:r>
            <a:r>
              <a:rPr lang="en-US" dirty="0" smtClean="0"/>
              <a:t> </a:t>
            </a:r>
            <a:r>
              <a:rPr lang="en-US" i="1" dirty="0" smtClean="0"/>
              <a:t>or</a:t>
            </a:r>
            <a:r>
              <a:rPr lang="en-US" dirty="0" smtClean="0"/>
              <a:t> survival </a:t>
            </a:r>
            <a:r>
              <a:rPr lang="en-US" i="1" dirty="0" smtClean="0"/>
              <a:t>mode</a:t>
            </a:r>
          </a:p>
          <a:p>
            <a:r>
              <a:rPr lang="en-US" dirty="0" smtClean="0"/>
              <a:t>Cardiovascular &amp; stroke </a:t>
            </a:r>
            <a:r>
              <a:rPr lang="en-US" i="1" dirty="0" smtClean="0"/>
              <a:t>risk</a:t>
            </a:r>
            <a:r>
              <a:rPr lang="en-US" dirty="0" smtClean="0"/>
              <a:t> marker</a:t>
            </a:r>
          </a:p>
          <a:p>
            <a:r>
              <a:rPr lang="en-US" dirty="0" smtClean="0"/>
              <a:t>Sulfur </a:t>
            </a:r>
            <a:r>
              <a:rPr lang="en-US" dirty="0" err="1" smtClean="0"/>
              <a:t>aminoacid</a:t>
            </a:r>
            <a:r>
              <a:rPr lang="en-US" dirty="0" smtClean="0"/>
              <a:t> </a:t>
            </a:r>
            <a:r>
              <a:rPr lang="en-US" i="1" dirty="0" smtClean="0"/>
              <a:t>pools</a:t>
            </a:r>
            <a:endParaRPr lang="en-US" i="1" dirty="0"/>
          </a:p>
        </p:txBody>
      </p:sp>
    </p:spTree>
    <p:extLst>
      <p:ext uri="{BB962C8B-B14F-4D97-AF65-F5344CB8AC3E}">
        <p14:creationId xmlns:p14="http://schemas.microsoft.com/office/powerpoint/2010/main" val="208838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E6751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1" name="Rectangle 30"/>
          <p:cNvSpPr/>
          <p:nvPr/>
        </p:nvSpPr>
        <p:spPr>
          <a:xfrm>
            <a:off x="-22912" y="924646"/>
            <a:ext cx="13026125" cy="7564959"/>
          </a:xfrm>
          <a:prstGeom prst="rect">
            <a:avLst/>
          </a:prstGeom>
          <a:solidFill>
            <a:srgbClr val="E675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11515135" cy="783703"/>
          </a:xfrm>
          <a:prstGeom prst="rect">
            <a:avLst/>
          </a:prstGeom>
          <a:solidFill>
            <a:srgbClr val="E6751F"/>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2"/>
          <p:cNvSpPr>
            <a:spLocks noGrp="1" noChangeArrowheads="1"/>
          </p:cNvSpPr>
          <p:nvPr>
            <p:ph type="title"/>
          </p:nvPr>
        </p:nvSpPr>
        <p:spPr>
          <a:xfrm>
            <a:off x="650161" y="134768"/>
            <a:ext cx="11702892" cy="783703"/>
          </a:xfrm>
        </p:spPr>
        <p:txBody>
          <a:bodyPr/>
          <a:lstStyle/>
          <a:p>
            <a:r>
              <a:rPr lang="en-US" altLang="ja-JP" sz="4000" dirty="0">
                <a:latin typeface="Century Gothic" pitchFamily="34" charset="0"/>
              </a:rPr>
              <a:t> </a:t>
            </a:r>
            <a:endParaRPr lang="en-US" sz="4000" dirty="0">
              <a:latin typeface="Century Gothic" pitchFamily="34" charset="0"/>
            </a:endParaRPr>
          </a:p>
        </p:txBody>
      </p:sp>
      <p:sp>
        <p:nvSpPr>
          <p:cNvPr id="11" name="TextBox 10"/>
          <p:cNvSpPr txBox="1"/>
          <p:nvPr/>
        </p:nvSpPr>
        <p:spPr>
          <a:xfrm>
            <a:off x="1425661" y="11673656"/>
            <a:ext cx="262650" cy="531436"/>
          </a:xfrm>
          <a:prstGeom prst="rect">
            <a:avLst/>
          </a:prstGeom>
          <a:noFill/>
        </p:spPr>
        <p:txBody>
          <a:bodyPr wrap="none" lIns="130055" tIns="65028" rIns="130055" bIns="65028" rtlCol="0">
            <a:spAutoFit/>
          </a:bodyPr>
          <a:lstStyle/>
          <a:p>
            <a:endParaRPr lang="en-US" dirty="0"/>
          </a:p>
        </p:txBody>
      </p:sp>
      <p:sp>
        <p:nvSpPr>
          <p:cNvPr id="14" name="Rectangle 13"/>
          <p:cNvSpPr/>
          <p:nvPr/>
        </p:nvSpPr>
        <p:spPr>
          <a:xfrm>
            <a:off x="26281841" y="2227839"/>
            <a:ext cx="769809" cy="6346421"/>
          </a:xfrm>
          <a:prstGeom prst="rect">
            <a:avLst/>
          </a:prstGeom>
          <a:solidFill>
            <a:srgbClr val="FF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55" tIns="65028" rIns="130055" bIns="65028" anchor="ctr"/>
          <a:lstStyle/>
          <a:p>
            <a:pPr algn="ctr">
              <a:defRPr/>
            </a:pPr>
            <a:endParaRPr lang="en-US" dirty="0"/>
          </a:p>
        </p:txBody>
      </p:sp>
      <p:sp>
        <p:nvSpPr>
          <p:cNvPr id="15" name="TextBox 2"/>
          <p:cNvSpPr txBox="1">
            <a:spLocks noChangeArrowheads="1"/>
          </p:cNvSpPr>
          <p:nvPr/>
        </p:nvSpPr>
        <p:spPr bwMode="auto">
          <a:xfrm>
            <a:off x="252292" y="4503"/>
            <a:ext cx="12384657" cy="74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000" dirty="0" err="1">
                <a:solidFill>
                  <a:srgbClr val="FFFFFF"/>
                </a:solidFill>
                <a:latin typeface="Geneva"/>
                <a:cs typeface="Geneva"/>
              </a:rPr>
              <a:t>Homocysteine</a:t>
            </a:r>
            <a:r>
              <a:rPr lang="en-US" sz="4000" dirty="0">
                <a:solidFill>
                  <a:srgbClr val="FFFFFF"/>
                </a:solidFill>
                <a:latin typeface="Geneva"/>
                <a:cs typeface="Geneva"/>
              </a:rPr>
              <a:t> Levels Predict Survival in CHD</a:t>
            </a:r>
          </a:p>
        </p:txBody>
      </p:sp>
      <p:sp>
        <p:nvSpPr>
          <p:cNvPr id="16" name="TextBox 15"/>
          <p:cNvSpPr txBox="1"/>
          <p:nvPr/>
        </p:nvSpPr>
        <p:spPr>
          <a:xfrm>
            <a:off x="806864" y="8420933"/>
            <a:ext cx="12331821" cy="1141859"/>
          </a:xfrm>
          <a:prstGeom prst="rect">
            <a:avLst/>
          </a:prstGeom>
          <a:noFill/>
        </p:spPr>
        <p:txBody>
          <a:bodyPr wrap="square" lIns="130055" tIns="65028" rIns="130055" bIns="65028">
            <a:spAutoFit/>
            <a:scene3d>
              <a:camera prst="orthographicFront"/>
              <a:lightRig rig="soft" dir="t">
                <a:rot lat="0" lon="0" rev="10800000"/>
              </a:lightRig>
            </a:scene3d>
            <a:sp3d>
              <a:bevelT w="27940" h="12700"/>
              <a:contourClr>
                <a:srgbClr val="DDDDDD"/>
              </a:contourClr>
            </a:sp3d>
          </a:bodyPr>
          <a:lstStyle/>
          <a:p>
            <a:pPr>
              <a:lnSpc>
                <a:spcPct val="110000"/>
              </a:lnSpc>
              <a:defRPr/>
            </a:pPr>
            <a:r>
              <a:rPr lang="en-US" sz="2000" b="1" spc="213" dirty="0">
                <a:ln w="11430"/>
                <a:latin typeface="Calibri"/>
                <a:cs typeface="Calibri"/>
              </a:rPr>
              <a:t>Nygård O, Nordrehaug JE, Refsum H, Ueland PM, Farstad M, </a:t>
            </a:r>
            <a:r>
              <a:rPr lang="en-US" sz="2000" b="1" spc="213" dirty="0" err="1">
                <a:ln w="11430"/>
                <a:latin typeface="Calibri"/>
                <a:cs typeface="Calibri"/>
              </a:rPr>
              <a:t>Vollset</a:t>
            </a:r>
            <a:r>
              <a:rPr lang="en-US" sz="2000" b="1" spc="213" dirty="0">
                <a:ln w="11430"/>
                <a:latin typeface="Calibri"/>
                <a:cs typeface="Calibri"/>
              </a:rPr>
              <a:t> SE. </a:t>
            </a:r>
            <a:r>
              <a:rPr lang="en-US" sz="2000" b="1" spc="213" dirty="0" smtClean="0">
                <a:ln w="11430"/>
                <a:latin typeface="Calibri"/>
                <a:cs typeface="Calibri"/>
              </a:rPr>
              <a:t/>
            </a:r>
            <a:br>
              <a:rPr lang="en-US" sz="2000" b="1" spc="213" dirty="0" smtClean="0">
                <a:ln w="11430"/>
                <a:latin typeface="Calibri"/>
                <a:cs typeface="Calibri"/>
              </a:rPr>
            </a:br>
            <a:r>
              <a:rPr lang="en-US" sz="2000" b="1" spc="213" dirty="0" smtClean="0">
                <a:ln w="11430"/>
                <a:latin typeface="Calibri"/>
                <a:cs typeface="Calibri"/>
              </a:rPr>
              <a:t>Plasma </a:t>
            </a:r>
            <a:r>
              <a:rPr lang="en-US" sz="2000" b="1" spc="213" dirty="0" err="1">
                <a:ln w="11430"/>
                <a:latin typeface="Calibri"/>
                <a:cs typeface="Calibri"/>
              </a:rPr>
              <a:t>homocysteine</a:t>
            </a:r>
            <a:r>
              <a:rPr lang="en-US" sz="2000" b="1" spc="213" dirty="0">
                <a:ln w="11430"/>
                <a:latin typeface="Calibri"/>
                <a:cs typeface="Calibri"/>
              </a:rPr>
              <a:t> </a:t>
            </a:r>
            <a:r>
              <a:rPr lang="en-US" sz="2000" b="1" spc="213" dirty="0" smtClean="0">
                <a:ln w="11430"/>
                <a:latin typeface="Calibri"/>
                <a:cs typeface="Calibri"/>
              </a:rPr>
              <a:t>levels </a:t>
            </a:r>
            <a:r>
              <a:rPr lang="en-US" sz="2000" b="1" spc="213" dirty="0">
                <a:ln w="11430"/>
                <a:latin typeface="Calibri"/>
                <a:cs typeface="Calibri"/>
              </a:rPr>
              <a:t>and mortality in patients with coronary artery disease. </a:t>
            </a:r>
          </a:p>
          <a:p>
            <a:pPr>
              <a:lnSpc>
                <a:spcPct val="110000"/>
              </a:lnSpc>
              <a:defRPr/>
            </a:pPr>
            <a:r>
              <a:rPr lang="en-US" sz="2000" b="1" spc="213" dirty="0" smtClean="0">
                <a:ln w="11430"/>
                <a:latin typeface="Calibri"/>
                <a:cs typeface="Calibri"/>
              </a:rPr>
              <a:t>New </a:t>
            </a:r>
            <a:r>
              <a:rPr lang="en-US" sz="2000" b="1" spc="213" dirty="0" err="1">
                <a:ln w="11430"/>
                <a:latin typeface="Calibri"/>
                <a:cs typeface="Calibri"/>
              </a:rPr>
              <a:t>Engl</a:t>
            </a:r>
            <a:r>
              <a:rPr lang="en-US" sz="2000" b="1" spc="213" dirty="0">
                <a:ln w="11430"/>
                <a:latin typeface="Calibri"/>
                <a:cs typeface="Calibri"/>
              </a:rPr>
              <a:t> J Med. 1997 Jul </a:t>
            </a:r>
            <a:r>
              <a:rPr lang="en-US" sz="2000" b="1" spc="213">
                <a:ln w="11430"/>
                <a:latin typeface="Calibri"/>
                <a:cs typeface="Calibri"/>
              </a:rPr>
              <a:t>24</a:t>
            </a:r>
            <a:r>
              <a:rPr lang="en-US" sz="2000" b="1" spc="213" smtClean="0">
                <a:ln w="11430"/>
                <a:latin typeface="Calibri"/>
                <a:cs typeface="Calibri"/>
              </a:rPr>
              <a:t>; 337</a:t>
            </a:r>
            <a:r>
              <a:rPr lang="en-US" sz="2000" b="1" spc="213" dirty="0">
                <a:ln w="11430"/>
                <a:latin typeface="Calibri"/>
                <a:cs typeface="Calibri"/>
              </a:rPr>
              <a:t>(4</a:t>
            </a:r>
            <a:r>
              <a:rPr lang="en-US" sz="2000" b="1" spc="213">
                <a:ln w="11430"/>
                <a:latin typeface="Calibri"/>
                <a:cs typeface="Calibri"/>
              </a:rPr>
              <a:t>)</a:t>
            </a:r>
            <a:r>
              <a:rPr lang="en-US" sz="2000" b="1" spc="213" smtClean="0">
                <a:ln w="11430"/>
                <a:latin typeface="Calibri"/>
                <a:cs typeface="Calibri"/>
              </a:rPr>
              <a:t>: 230</a:t>
            </a:r>
            <a:r>
              <a:rPr lang="en-US" sz="2000" b="1" spc="213" dirty="0">
                <a:ln w="11430"/>
                <a:latin typeface="Calibri"/>
                <a:cs typeface="Calibri"/>
              </a:rPr>
              <a:t>-236</a:t>
            </a:r>
          </a:p>
        </p:txBody>
      </p:sp>
      <p:pic>
        <p:nvPicPr>
          <p:cNvPr id="17" name="Picture 16" descr="Homocysteine_BG.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576" y="1793004"/>
            <a:ext cx="9145142" cy="669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Homocysteine_FG_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3145" y="1824624"/>
            <a:ext cx="6950849" cy="546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Homocysteine_FG_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3411" y="1824624"/>
            <a:ext cx="6731872" cy="16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9347840" y="1695889"/>
            <a:ext cx="1652842" cy="53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solidFill>
                  <a:srgbClr val="FFFF00"/>
                </a:solidFill>
              </a:rPr>
              <a:t>&lt;6 </a:t>
            </a:r>
            <a:r>
              <a:rPr lang="en-US">
                <a:solidFill>
                  <a:srgbClr val="FFFF00"/>
                </a:solidFill>
                <a:latin typeface="Symbol" charset="0"/>
                <a:cs typeface="Symbol" charset="0"/>
              </a:rPr>
              <a:t>m</a:t>
            </a:r>
            <a:r>
              <a:rPr lang="en-US">
                <a:solidFill>
                  <a:srgbClr val="FFFF00"/>
                </a:solidFill>
              </a:rPr>
              <a:t>mol/L</a:t>
            </a:r>
          </a:p>
        </p:txBody>
      </p:sp>
      <p:sp>
        <p:nvSpPr>
          <p:cNvPr id="21" name="TextBox 20"/>
          <p:cNvSpPr txBox="1">
            <a:spLocks noChangeArrowheads="1"/>
          </p:cNvSpPr>
          <p:nvPr/>
        </p:nvSpPr>
        <p:spPr bwMode="auto">
          <a:xfrm>
            <a:off x="9347840" y="2716737"/>
            <a:ext cx="1652842" cy="53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solidFill>
                  <a:srgbClr val="FFFFFF"/>
                </a:solidFill>
              </a:rPr>
              <a:t>&lt;9 </a:t>
            </a:r>
            <a:r>
              <a:rPr lang="en-US">
                <a:solidFill>
                  <a:srgbClr val="FFFFFF"/>
                </a:solidFill>
                <a:latin typeface="Symbol" charset="0"/>
                <a:cs typeface="Symbol" charset="0"/>
              </a:rPr>
              <a:t>m</a:t>
            </a:r>
            <a:r>
              <a:rPr lang="en-US">
                <a:solidFill>
                  <a:srgbClr val="FFFFFF"/>
                </a:solidFill>
              </a:rPr>
              <a:t>mol/L</a:t>
            </a:r>
          </a:p>
        </p:txBody>
      </p:sp>
      <p:sp>
        <p:nvSpPr>
          <p:cNvPr id="22" name="TextBox 21"/>
          <p:cNvSpPr txBox="1">
            <a:spLocks noChangeArrowheads="1"/>
          </p:cNvSpPr>
          <p:nvPr/>
        </p:nvSpPr>
        <p:spPr bwMode="auto">
          <a:xfrm>
            <a:off x="9347840" y="3590780"/>
            <a:ext cx="1929773" cy="53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solidFill>
                  <a:srgbClr val="FFFFFF"/>
                </a:solidFill>
              </a:rPr>
              <a:t>9-15 </a:t>
            </a:r>
            <a:r>
              <a:rPr lang="en-US">
                <a:solidFill>
                  <a:srgbClr val="FFFFFF"/>
                </a:solidFill>
                <a:latin typeface="Symbol" charset="0"/>
                <a:cs typeface="Symbol" charset="0"/>
              </a:rPr>
              <a:t>m</a:t>
            </a:r>
            <a:r>
              <a:rPr lang="en-US">
                <a:solidFill>
                  <a:srgbClr val="FFFFFF"/>
                </a:solidFill>
              </a:rPr>
              <a:t>mol/L</a:t>
            </a:r>
          </a:p>
        </p:txBody>
      </p:sp>
      <p:sp>
        <p:nvSpPr>
          <p:cNvPr id="23" name="TextBox 22"/>
          <p:cNvSpPr txBox="1">
            <a:spLocks noChangeArrowheads="1"/>
          </p:cNvSpPr>
          <p:nvPr/>
        </p:nvSpPr>
        <p:spPr bwMode="auto">
          <a:xfrm>
            <a:off x="9347839" y="5639252"/>
            <a:ext cx="2020456" cy="53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solidFill>
                  <a:srgbClr val="FFFFFF"/>
                </a:solidFill>
              </a:rPr>
              <a:t>15-20</a:t>
            </a:r>
            <a:r>
              <a:rPr lang="en-US">
                <a:solidFill>
                  <a:srgbClr val="FFFFFF"/>
                </a:solidFill>
                <a:latin typeface="Symbol" charset="0"/>
                <a:cs typeface="Symbol" charset="0"/>
              </a:rPr>
              <a:t>m</a:t>
            </a:r>
            <a:r>
              <a:rPr lang="en-US">
                <a:solidFill>
                  <a:srgbClr val="FFFFFF"/>
                </a:solidFill>
              </a:rPr>
              <a:t>mol/L</a:t>
            </a:r>
          </a:p>
        </p:txBody>
      </p:sp>
      <p:sp>
        <p:nvSpPr>
          <p:cNvPr id="24" name="TextBox 23"/>
          <p:cNvSpPr txBox="1">
            <a:spLocks noChangeArrowheads="1"/>
          </p:cNvSpPr>
          <p:nvPr/>
        </p:nvSpPr>
        <p:spPr bwMode="auto">
          <a:xfrm>
            <a:off x="9347840" y="6806902"/>
            <a:ext cx="1827181" cy="53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solidFill>
                  <a:srgbClr val="FFFFFF"/>
                </a:solidFill>
              </a:rPr>
              <a:t>&gt;20 </a:t>
            </a:r>
            <a:r>
              <a:rPr lang="en-US">
                <a:solidFill>
                  <a:srgbClr val="FFFFFF"/>
                </a:solidFill>
                <a:latin typeface="Symbol" charset="0"/>
                <a:cs typeface="Symbol" charset="0"/>
              </a:rPr>
              <a:t>m</a:t>
            </a:r>
            <a:r>
              <a:rPr lang="en-US">
                <a:solidFill>
                  <a:srgbClr val="FFFFFF"/>
                </a:solidFill>
              </a:rPr>
              <a:t>mol/L</a:t>
            </a:r>
          </a:p>
        </p:txBody>
      </p:sp>
      <p:sp>
        <p:nvSpPr>
          <p:cNvPr id="25" name="TextBox 24"/>
          <p:cNvSpPr txBox="1"/>
          <p:nvPr/>
        </p:nvSpPr>
        <p:spPr>
          <a:xfrm>
            <a:off x="985368" y="4316653"/>
            <a:ext cx="262650" cy="531436"/>
          </a:xfrm>
          <a:prstGeom prst="rect">
            <a:avLst/>
          </a:prstGeom>
          <a:noFill/>
        </p:spPr>
        <p:txBody>
          <a:bodyPr wrap="none" lIns="130055" tIns="65028" rIns="130055" bIns="65028" rtlCol="0">
            <a:spAutoFit/>
          </a:bodyPr>
          <a:lstStyle/>
          <a:p>
            <a:endParaRPr lang="en-US" dirty="0"/>
          </a:p>
        </p:txBody>
      </p:sp>
      <p:sp>
        <p:nvSpPr>
          <p:cNvPr id="26" name="Right Brace 25"/>
          <p:cNvSpPr/>
          <p:nvPr/>
        </p:nvSpPr>
        <p:spPr>
          <a:xfrm>
            <a:off x="11134414" y="2915006"/>
            <a:ext cx="469354" cy="4566302"/>
          </a:xfrm>
          <a:prstGeom prst="rightBrace">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lIns="130055" tIns="65028" rIns="130055" bIns="65028" rtlCol="0" anchor="ctr"/>
          <a:lstStyle/>
          <a:p>
            <a:pPr algn="ctr"/>
            <a:endParaRPr lang="en-US"/>
          </a:p>
        </p:txBody>
      </p:sp>
      <p:sp>
        <p:nvSpPr>
          <p:cNvPr id="27" name="TextBox 26"/>
          <p:cNvSpPr txBox="1"/>
          <p:nvPr/>
        </p:nvSpPr>
        <p:spPr>
          <a:xfrm>
            <a:off x="11646251" y="4940823"/>
            <a:ext cx="704477" cy="531436"/>
          </a:xfrm>
          <a:prstGeom prst="rect">
            <a:avLst/>
          </a:prstGeom>
          <a:noFill/>
        </p:spPr>
        <p:txBody>
          <a:bodyPr wrap="square" lIns="130055" tIns="65028" rIns="130055" bIns="65028" rtlCol="0">
            <a:spAutoFit/>
          </a:bodyPr>
          <a:lstStyle/>
          <a:p>
            <a:r>
              <a:rPr lang="en-US" dirty="0" smtClean="0">
                <a:solidFill>
                  <a:schemeClr val="bg1"/>
                </a:solidFill>
              </a:rPr>
              <a:t>4X</a:t>
            </a:r>
            <a:endParaRPr lang="en-US" dirty="0">
              <a:solidFill>
                <a:schemeClr val="bg1"/>
              </a:solidFill>
            </a:endParaRPr>
          </a:p>
        </p:txBody>
      </p:sp>
      <p:sp>
        <p:nvSpPr>
          <p:cNvPr id="28" name="TextBox 27"/>
          <p:cNvSpPr txBox="1"/>
          <p:nvPr/>
        </p:nvSpPr>
        <p:spPr>
          <a:xfrm>
            <a:off x="11551710" y="4557647"/>
            <a:ext cx="1083601" cy="531436"/>
          </a:xfrm>
          <a:prstGeom prst="rect">
            <a:avLst/>
          </a:prstGeom>
          <a:noFill/>
        </p:spPr>
        <p:txBody>
          <a:bodyPr wrap="square" lIns="130055" tIns="65028" rIns="130055" bIns="65028" rtlCol="0">
            <a:spAutoFit/>
          </a:bodyPr>
          <a:lstStyle/>
          <a:p>
            <a:r>
              <a:rPr lang="en-US" dirty="0" smtClean="0">
                <a:solidFill>
                  <a:srgbClr val="FFFFFF"/>
                </a:solidFill>
              </a:rPr>
              <a:t>16X</a:t>
            </a:r>
            <a:endParaRPr lang="en-US" dirty="0">
              <a:solidFill>
                <a:srgbClr val="FFFFFF"/>
              </a:solidFill>
            </a:endParaRPr>
          </a:p>
        </p:txBody>
      </p:sp>
      <p:sp>
        <p:nvSpPr>
          <p:cNvPr id="29" name="Right Brace 28"/>
          <p:cNvSpPr/>
          <p:nvPr/>
        </p:nvSpPr>
        <p:spPr>
          <a:xfrm>
            <a:off x="11121278" y="1907573"/>
            <a:ext cx="469354" cy="5790552"/>
          </a:xfrm>
          <a:prstGeom prst="rightBrace">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lIns="130055" tIns="65028" rIns="130055" bIns="65028" rtlCol="0" anchor="ctr"/>
          <a:lstStyle/>
          <a:p>
            <a:pPr algn="ctr"/>
            <a:endParaRPr lang="en-US"/>
          </a:p>
        </p:txBody>
      </p:sp>
    </p:spTree>
    <p:extLst>
      <p:ext uri="{BB962C8B-B14F-4D97-AF65-F5344CB8AC3E}">
        <p14:creationId xmlns:p14="http://schemas.microsoft.com/office/powerpoint/2010/main" val="1557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20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2000"/>
                                        <p:tgtEl>
                                          <p:spTgt spid="20"/>
                                        </p:tgtEl>
                                      </p:cBhvr>
                                    </p:animEffect>
                                  </p:childTnLst>
                                </p:cTn>
                              </p:par>
                            </p:childTnLst>
                          </p:cTn>
                        </p:par>
                        <p:par>
                          <p:cTn id="37" fill="hold">
                            <p:stCondLst>
                              <p:cond delay="2000"/>
                            </p:stCondLst>
                            <p:childTnLst>
                              <p:par>
                                <p:cTn id="38" presetID="1" presetClass="exit" presetSubtype="0" fill="hold" grpId="1" nodeType="afterEffect">
                                  <p:stCondLst>
                                    <p:cond delay="0"/>
                                  </p:stCondLst>
                                  <p:childTnLst>
                                    <p:set>
                                      <p:cBhvr>
                                        <p:cTn id="39" dur="1" fill="hold">
                                          <p:stCondLst>
                                            <p:cond delay="0"/>
                                          </p:stCondLst>
                                        </p:cTn>
                                        <p:tgtEl>
                                          <p:spTgt spid="26"/>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2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6" grpId="0" animBg="1"/>
      <p:bldP spid="26" grpId="1" animBg="1"/>
      <p:bldP spid="27" grpId="0"/>
      <p:bldP spid="27" grpId="1"/>
      <p:bldP spid="28" grpId="0"/>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E6751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Rectangle 6"/>
          <p:cNvSpPr/>
          <p:nvPr/>
        </p:nvSpPr>
        <p:spPr>
          <a:xfrm>
            <a:off x="0" y="0"/>
            <a:ext cx="11515135" cy="783703"/>
          </a:xfrm>
          <a:prstGeom prst="rect">
            <a:avLst/>
          </a:prstGeom>
          <a:solidFill>
            <a:srgbClr val="E6751F"/>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4"/>
          <p:cNvSpPr>
            <a:spLocks noChangeArrowheads="1"/>
          </p:cNvSpPr>
          <p:nvPr/>
        </p:nvSpPr>
        <p:spPr bwMode="auto">
          <a:xfrm>
            <a:off x="3555567" y="307158"/>
            <a:ext cx="262650" cy="53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0055" tIns="65028" rIns="130055" bIns="65028">
            <a:spAutoFit/>
          </a:bodyPr>
          <a:lstStyle/>
          <a:p>
            <a:endParaRPr lang="en-US"/>
          </a:p>
        </p:txBody>
      </p:sp>
      <p:sp>
        <p:nvSpPr>
          <p:cNvPr id="21" name="Rectangle 6"/>
          <p:cNvSpPr>
            <a:spLocks noChangeArrowheads="1"/>
          </p:cNvSpPr>
          <p:nvPr/>
        </p:nvSpPr>
        <p:spPr bwMode="auto">
          <a:xfrm>
            <a:off x="751727" y="-121719"/>
            <a:ext cx="10057172" cy="962704"/>
          </a:xfrm>
          <a:prstGeom prst="rect">
            <a:avLst/>
          </a:prstGeom>
          <a:noFill/>
          <a:ln w="9525">
            <a:noFill/>
            <a:miter lim="800000"/>
            <a:headEnd/>
            <a:tailEnd/>
          </a:ln>
          <a:effectLst/>
        </p:spPr>
        <p:txBody>
          <a:bodyPr lIns="130055" tIns="65028" rIns="130055" bIns="65028" anchor="ctr"/>
          <a:lstStyle/>
          <a:p>
            <a:pPr>
              <a:defRPr/>
            </a:pPr>
            <a:r>
              <a:rPr lang="en-US" sz="4600" b="1" dirty="0">
                <a:solidFill>
                  <a:schemeClr val="bg1"/>
                </a:solidFill>
                <a:latin typeface="Geneva"/>
                <a:ea typeface="ＭＳ Ｐゴシック" charset="-128"/>
                <a:cs typeface="Geneva"/>
              </a:rPr>
              <a:t>Healthy Methylation: B Complex, </a:t>
            </a:r>
            <a:r>
              <a:rPr lang="en-US" sz="4600" b="1" dirty="0" smtClean="0">
                <a:solidFill>
                  <a:schemeClr val="bg1"/>
                </a:solidFill>
                <a:latin typeface="Geneva"/>
                <a:ea typeface="ＭＳ Ｐゴシック" charset="-128"/>
                <a:cs typeface="Geneva"/>
              </a:rPr>
              <a:t>C</a:t>
            </a:r>
            <a:endParaRPr lang="en-US" sz="4600" b="1" dirty="0">
              <a:solidFill>
                <a:schemeClr val="bg1"/>
              </a:solidFill>
              <a:effectLst>
                <a:outerShdw blurRad="38100" dist="38100" dir="2700000" algn="tl">
                  <a:srgbClr val="000000"/>
                </a:outerShdw>
              </a:effectLst>
              <a:latin typeface="Geneva"/>
              <a:ea typeface="ＭＳ Ｐゴシック" charset="-128"/>
              <a:cs typeface="Geneva"/>
            </a:endParaRPr>
          </a:p>
        </p:txBody>
      </p:sp>
      <p:sp>
        <p:nvSpPr>
          <p:cNvPr id="22" name="Rectangle 7"/>
          <p:cNvSpPr>
            <a:spLocks noChangeArrowheads="1"/>
          </p:cNvSpPr>
          <p:nvPr/>
        </p:nvSpPr>
        <p:spPr bwMode="auto">
          <a:xfrm>
            <a:off x="325080" y="-542043"/>
            <a:ext cx="11594532" cy="628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8700" tIns="63221" rIns="128700" bIns="63221" anchor="ctr" anchorCtr="1"/>
          <a:lstStyle/>
          <a:p>
            <a:pPr marL="487707" indent="-487707">
              <a:spcBef>
                <a:spcPct val="20000"/>
              </a:spcBef>
              <a:buClr>
                <a:schemeClr val="accent2"/>
              </a:buClr>
              <a:buSzPct val="60000"/>
            </a:pPr>
            <a:r>
              <a:rPr lang="en-US" sz="6300" b="1">
                <a:latin typeface="Arial" pitchFamily="34" charset="0"/>
              </a:rPr>
              <a:t>              </a:t>
            </a:r>
            <a:endParaRPr lang="en-US" sz="3400" b="1">
              <a:latin typeface="Arial" pitchFamily="34" charset="0"/>
            </a:endParaRPr>
          </a:p>
        </p:txBody>
      </p:sp>
      <p:sp>
        <p:nvSpPr>
          <p:cNvPr id="23" name="Text Box 11"/>
          <p:cNvSpPr txBox="1">
            <a:spLocks noChangeArrowheads="1"/>
          </p:cNvSpPr>
          <p:nvPr/>
        </p:nvSpPr>
        <p:spPr bwMode="auto">
          <a:xfrm>
            <a:off x="4117684" y="5420430"/>
            <a:ext cx="2817363" cy="53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30055" tIns="65028" rIns="130055" bIns="65028">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endParaRPr lang="en-US"/>
          </a:p>
        </p:txBody>
      </p:sp>
      <p:pic>
        <p:nvPicPr>
          <p:cNvPr id="2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832" y="2585999"/>
            <a:ext cx="2022722" cy="112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 name="Text Box 19"/>
          <p:cNvSpPr txBox="1">
            <a:spLocks noChangeArrowheads="1"/>
          </p:cNvSpPr>
          <p:nvPr/>
        </p:nvSpPr>
        <p:spPr bwMode="auto">
          <a:xfrm>
            <a:off x="5703480" y="8108000"/>
            <a:ext cx="7299733" cy="133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0055" tIns="65028" rIns="130055" bIns="65028">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b="1" dirty="0" err="1">
                <a:solidFill>
                  <a:srgbClr val="FFFFFF"/>
                </a:solidFill>
              </a:rPr>
              <a:t>Schroecksnadel</a:t>
            </a:r>
            <a:r>
              <a:rPr lang="en-US" b="1" dirty="0">
                <a:solidFill>
                  <a:srgbClr val="FFFFFF"/>
                </a:solidFill>
              </a:rPr>
              <a:t> K, et. al. </a:t>
            </a:r>
            <a:r>
              <a:rPr lang="en-US" b="1" dirty="0" err="1">
                <a:solidFill>
                  <a:srgbClr val="FFFFFF"/>
                </a:solidFill>
              </a:rPr>
              <a:t>Hyperhomocysteinemia</a:t>
            </a:r>
            <a:r>
              <a:rPr lang="en-US" b="1" dirty="0">
                <a:solidFill>
                  <a:srgbClr val="FFFFFF"/>
                </a:solidFill>
              </a:rPr>
              <a:t> &amp; </a:t>
            </a:r>
            <a:br>
              <a:rPr lang="en-US" b="1" dirty="0">
                <a:solidFill>
                  <a:srgbClr val="FFFFFF"/>
                </a:solidFill>
              </a:rPr>
            </a:br>
            <a:r>
              <a:rPr lang="en-US" b="1" dirty="0">
                <a:solidFill>
                  <a:srgbClr val="FFFFFF"/>
                </a:solidFill>
              </a:rPr>
              <a:t>immune activation.</a:t>
            </a:r>
          </a:p>
          <a:p>
            <a:pPr eaLnBrk="1" hangingPunct="1"/>
            <a:r>
              <a:rPr lang="en-US" b="1" dirty="0">
                <a:solidFill>
                  <a:srgbClr val="FFFFFF"/>
                </a:solidFill>
              </a:rPr>
              <a:t> </a:t>
            </a:r>
            <a:r>
              <a:rPr lang="en-US" b="1" i="1" dirty="0" err="1">
                <a:solidFill>
                  <a:srgbClr val="FFFFFF"/>
                </a:solidFill>
              </a:rPr>
              <a:t>Clin</a:t>
            </a:r>
            <a:r>
              <a:rPr lang="en-US" b="1" i="1" dirty="0">
                <a:solidFill>
                  <a:srgbClr val="FFFFFF"/>
                </a:solidFill>
              </a:rPr>
              <a:t> </a:t>
            </a:r>
            <a:r>
              <a:rPr lang="en-US" b="1" i="1" dirty="0" err="1">
                <a:solidFill>
                  <a:srgbClr val="FFFFFF"/>
                </a:solidFill>
              </a:rPr>
              <a:t>Chem</a:t>
            </a:r>
            <a:r>
              <a:rPr lang="en-US" b="1" i="1" dirty="0">
                <a:solidFill>
                  <a:srgbClr val="FFFFFF"/>
                </a:solidFill>
              </a:rPr>
              <a:t> Lab Med</a:t>
            </a:r>
            <a:r>
              <a:rPr lang="en-US" b="1" dirty="0">
                <a:solidFill>
                  <a:srgbClr val="FFFFFF"/>
                </a:solidFill>
              </a:rPr>
              <a:t> 2003; 41(11):1438-1443.</a:t>
            </a:r>
          </a:p>
        </p:txBody>
      </p:sp>
      <p:pic>
        <p:nvPicPr>
          <p:cNvPr id="26"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1" y="2216730"/>
            <a:ext cx="7762699" cy="588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9103" y="4191799"/>
            <a:ext cx="5240515" cy="384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 name="Text Box 26"/>
          <p:cNvSpPr txBox="1">
            <a:spLocks noChangeArrowheads="1"/>
          </p:cNvSpPr>
          <p:nvPr/>
        </p:nvSpPr>
        <p:spPr bwMode="auto">
          <a:xfrm>
            <a:off x="255766" y="1492980"/>
            <a:ext cx="7024527" cy="65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0055" tIns="65028" rIns="130055" bIns="65028">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3400" b="1" dirty="0"/>
              <a:t>Difference in Five-Year Mortality Risk</a:t>
            </a:r>
          </a:p>
        </p:txBody>
      </p:sp>
      <p:sp>
        <p:nvSpPr>
          <p:cNvPr id="29" name="Text Box 27"/>
          <p:cNvSpPr txBox="1">
            <a:spLocks noChangeArrowheads="1"/>
          </p:cNvSpPr>
          <p:nvPr/>
        </p:nvSpPr>
        <p:spPr bwMode="auto">
          <a:xfrm>
            <a:off x="112876" y="8146457"/>
            <a:ext cx="7140480" cy="133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30055" tIns="65028" rIns="130055" bIns="65028">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b="1" dirty="0">
                <a:solidFill>
                  <a:srgbClr val="FFFFFF"/>
                </a:solidFill>
              </a:rPr>
              <a:t>Arch Chem. 2004;50:3-32. </a:t>
            </a:r>
            <a:br>
              <a:rPr lang="en-US" b="1" dirty="0">
                <a:solidFill>
                  <a:srgbClr val="FFFFFF"/>
                </a:solidFill>
              </a:rPr>
            </a:br>
            <a:r>
              <a:rPr lang="en-US" b="1" dirty="0">
                <a:solidFill>
                  <a:srgbClr val="FFFFFF"/>
                </a:solidFill>
              </a:rPr>
              <a:t>Arch Intern Med 2003;163:1933-1937.</a:t>
            </a:r>
            <a:br>
              <a:rPr lang="en-US" b="1" dirty="0">
                <a:solidFill>
                  <a:srgbClr val="FFFFFF"/>
                </a:solidFill>
              </a:rPr>
            </a:br>
            <a:r>
              <a:rPr lang="en-US" b="1" dirty="0">
                <a:solidFill>
                  <a:srgbClr val="FFFFFF"/>
                </a:solidFill>
              </a:rPr>
              <a:t>NEJM. 2002;346:476-483.</a:t>
            </a:r>
          </a:p>
        </p:txBody>
      </p:sp>
      <p:sp>
        <p:nvSpPr>
          <p:cNvPr id="30" name="Text Box 28"/>
          <p:cNvSpPr txBox="1">
            <a:spLocks noChangeArrowheads="1"/>
          </p:cNvSpPr>
          <p:nvPr/>
        </p:nvSpPr>
        <p:spPr bwMode="auto">
          <a:xfrm>
            <a:off x="7865622" y="3710737"/>
            <a:ext cx="4097765" cy="56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0055" tIns="65028" rIns="130055" bIns="65028">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800" b="1" dirty="0">
                <a:solidFill>
                  <a:srgbClr val="FFFFFF"/>
                </a:solidFill>
              </a:rPr>
              <a:t>Difference in Senility Risk</a:t>
            </a:r>
          </a:p>
        </p:txBody>
      </p:sp>
    </p:spTree>
    <p:extLst>
      <p:ext uri="{BB962C8B-B14F-4D97-AF65-F5344CB8AC3E}">
        <p14:creationId xmlns:p14="http://schemas.microsoft.com/office/powerpoint/2010/main" val="348935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E6751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Rectangle 6"/>
          <p:cNvSpPr/>
          <p:nvPr/>
        </p:nvSpPr>
        <p:spPr>
          <a:xfrm>
            <a:off x="0" y="0"/>
            <a:ext cx="11515135" cy="783703"/>
          </a:xfrm>
          <a:prstGeom prst="rect">
            <a:avLst/>
          </a:prstGeom>
          <a:solidFill>
            <a:srgbClr val="E6751F"/>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4"/>
          <p:cNvSpPr>
            <a:spLocks noChangeArrowheads="1"/>
          </p:cNvSpPr>
          <p:nvPr/>
        </p:nvSpPr>
        <p:spPr bwMode="auto">
          <a:xfrm>
            <a:off x="3555567" y="307158"/>
            <a:ext cx="262650" cy="53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0055" tIns="65028" rIns="130055" bIns="65028">
            <a:spAutoFit/>
          </a:bodyPr>
          <a:lstStyle/>
          <a:p>
            <a:endParaRPr lang="en-US"/>
          </a:p>
        </p:txBody>
      </p:sp>
      <p:sp>
        <p:nvSpPr>
          <p:cNvPr id="21" name="Rectangle 6"/>
          <p:cNvSpPr>
            <a:spLocks noChangeArrowheads="1"/>
          </p:cNvSpPr>
          <p:nvPr/>
        </p:nvSpPr>
        <p:spPr bwMode="auto">
          <a:xfrm>
            <a:off x="1727087" y="-124110"/>
            <a:ext cx="10057172" cy="962704"/>
          </a:xfrm>
          <a:prstGeom prst="rect">
            <a:avLst/>
          </a:prstGeom>
          <a:noFill/>
          <a:ln w="9525">
            <a:noFill/>
            <a:miter lim="800000"/>
            <a:headEnd/>
            <a:tailEnd/>
          </a:ln>
          <a:effectLst/>
        </p:spPr>
        <p:txBody>
          <a:bodyPr lIns="130055" tIns="65028" rIns="130055" bIns="65028" anchor="ctr"/>
          <a:lstStyle/>
          <a:p>
            <a:pPr>
              <a:defRPr/>
            </a:pPr>
            <a:r>
              <a:rPr lang="en-US" sz="4600" b="1" dirty="0">
                <a:solidFill>
                  <a:schemeClr val="bg1"/>
                </a:solidFill>
                <a:latin typeface="Geneva"/>
                <a:ea typeface="ＭＳ Ｐゴシック" charset="-128"/>
                <a:cs typeface="Geneva"/>
              </a:rPr>
              <a:t>Healthy </a:t>
            </a:r>
            <a:r>
              <a:rPr lang="en-US" sz="4600" b="1" dirty="0" smtClean="0">
                <a:solidFill>
                  <a:schemeClr val="bg1"/>
                </a:solidFill>
                <a:latin typeface="Geneva"/>
                <a:ea typeface="ＭＳ Ｐゴシック" charset="-128"/>
                <a:cs typeface="Geneva"/>
              </a:rPr>
              <a:t>Methylation </a:t>
            </a:r>
            <a:endParaRPr lang="en-US" sz="4600" b="1" dirty="0">
              <a:solidFill>
                <a:schemeClr val="bg1"/>
              </a:solidFill>
              <a:effectLst>
                <a:outerShdw blurRad="38100" dist="38100" dir="2700000" algn="tl">
                  <a:srgbClr val="000000"/>
                </a:outerShdw>
              </a:effectLst>
              <a:latin typeface="Geneva"/>
              <a:ea typeface="ＭＳ Ｐゴシック" charset="-128"/>
              <a:cs typeface="Geneva"/>
            </a:endParaRPr>
          </a:p>
        </p:txBody>
      </p:sp>
      <p:sp>
        <p:nvSpPr>
          <p:cNvPr id="22" name="Rectangle 7"/>
          <p:cNvSpPr>
            <a:spLocks noChangeArrowheads="1"/>
          </p:cNvSpPr>
          <p:nvPr/>
        </p:nvSpPr>
        <p:spPr bwMode="auto">
          <a:xfrm>
            <a:off x="325080" y="-542043"/>
            <a:ext cx="11594532" cy="628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8700" tIns="63221" rIns="128700" bIns="63221" anchor="ctr" anchorCtr="1"/>
          <a:lstStyle/>
          <a:p>
            <a:pPr marL="487707" indent="-487707">
              <a:spcBef>
                <a:spcPct val="20000"/>
              </a:spcBef>
              <a:buClr>
                <a:schemeClr val="accent2"/>
              </a:buClr>
              <a:buSzPct val="60000"/>
            </a:pPr>
            <a:r>
              <a:rPr lang="en-US" sz="6300" b="1">
                <a:latin typeface="Arial" pitchFamily="34" charset="0"/>
              </a:rPr>
              <a:t>              </a:t>
            </a:r>
            <a:endParaRPr lang="en-US" sz="3400" b="1">
              <a:latin typeface="Arial" pitchFamily="34" charset="0"/>
            </a:endParaRPr>
          </a:p>
        </p:txBody>
      </p:sp>
      <p:sp>
        <p:nvSpPr>
          <p:cNvPr id="23" name="Text Box 11"/>
          <p:cNvSpPr txBox="1">
            <a:spLocks noChangeArrowheads="1"/>
          </p:cNvSpPr>
          <p:nvPr/>
        </p:nvSpPr>
        <p:spPr bwMode="auto">
          <a:xfrm>
            <a:off x="4117684" y="5420430"/>
            <a:ext cx="2817363" cy="53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30055" tIns="65028" rIns="130055" bIns="65028">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endParaRPr lang="en-US"/>
          </a:p>
        </p:txBody>
      </p:sp>
      <p:pic>
        <p:nvPicPr>
          <p:cNvPr id="3074" name="Picture 2" descr="http://www.metametrixinstitute.org/image.axd?picture=2010%2F6%2F3-aminos-Alpha-hydroxybuty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395" y="840984"/>
            <a:ext cx="7851455" cy="87905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10800000" flipV="1">
            <a:off x="9006840" y="7846428"/>
            <a:ext cx="3855720" cy="1415772"/>
          </a:xfrm>
          <a:prstGeom prst="rect">
            <a:avLst/>
          </a:prstGeom>
        </p:spPr>
        <p:txBody>
          <a:bodyPr wrap="square">
            <a:spAutoFit/>
          </a:bodyPr>
          <a:lstStyle/>
          <a:p>
            <a:r>
              <a:rPr lang="en-US" sz="1800" dirty="0" err="1">
                <a:latin typeface="Arial" pitchFamily="34" charset="0"/>
                <a:cs typeface="Arial" pitchFamily="34" charset="0"/>
              </a:rPr>
              <a:t>Nimni</a:t>
            </a:r>
            <a:r>
              <a:rPr lang="en-US" sz="1800" dirty="0">
                <a:latin typeface="Arial" pitchFamily="34" charset="0"/>
                <a:cs typeface="Arial" pitchFamily="34" charset="0"/>
              </a:rPr>
              <a:t> ME, Han B, Cordoba F. </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smtClean="0">
                <a:latin typeface="Arial" pitchFamily="34" charset="0"/>
                <a:cs typeface="Arial" pitchFamily="34" charset="0"/>
              </a:rPr>
              <a:t>Are </a:t>
            </a:r>
            <a:r>
              <a:rPr lang="en-US" sz="1800" dirty="0">
                <a:latin typeface="Arial" pitchFamily="34" charset="0"/>
                <a:cs typeface="Arial" pitchFamily="34" charset="0"/>
              </a:rPr>
              <a:t>we getting enough sulfur in our diet</a:t>
            </a:r>
            <a:r>
              <a:rPr lang="en-US" sz="1800" dirty="0" smtClean="0">
                <a:latin typeface="Arial" pitchFamily="34" charset="0"/>
                <a:cs typeface="Arial" pitchFamily="34" charset="0"/>
              </a:rPr>
              <a:t>?</a:t>
            </a:r>
            <a:r>
              <a:rPr lang="en-US" sz="1800" i="1" dirty="0">
                <a:latin typeface="Arial" pitchFamily="34" charset="0"/>
                <a:cs typeface="Arial" pitchFamily="34" charset="0"/>
              </a:rPr>
              <a:t> </a:t>
            </a:r>
            <a:r>
              <a:rPr lang="en-US" sz="1800" i="1" dirty="0" smtClean="0">
                <a:latin typeface="Arial" pitchFamily="34" charset="0"/>
                <a:cs typeface="Arial" pitchFamily="34" charset="0"/>
              </a:rPr>
              <a:t/>
            </a:r>
            <a:br>
              <a:rPr lang="en-US" sz="1800" i="1" dirty="0" smtClean="0">
                <a:latin typeface="Arial" pitchFamily="34" charset="0"/>
                <a:cs typeface="Arial" pitchFamily="34" charset="0"/>
              </a:rPr>
            </a:br>
            <a:r>
              <a:rPr lang="en-US" sz="1800" i="1" dirty="0" err="1" smtClean="0">
                <a:latin typeface="Arial" pitchFamily="34" charset="0"/>
                <a:cs typeface="Arial" pitchFamily="34" charset="0"/>
              </a:rPr>
              <a:t>Nutr</a:t>
            </a:r>
            <a:r>
              <a:rPr lang="en-US" sz="1800" i="1" dirty="0" smtClean="0">
                <a:latin typeface="Arial" pitchFamily="34" charset="0"/>
                <a:cs typeface="Arial" pitchFamily="34" charset="0"/>
              </a:rPr>
              <a:t> </a:t>
            </a:r>
            <a:r>
              <a:rPr lang="en-US" sz="1800" i="1" dirty="0" err="1">
                <a:latin typeface="Arial" pitchFamily="34" charset="0"/>
                <a:cs typeface="Arial" pitchFamily="34" charset="0"/>
              </a:rPr>
              <a:t>Metab</a:t>
            </a:r>
            <a:r>
              <a:rPr lang="en-US" sz="1800" dirty="0">
                <a:latin typeface="Arial" pitchFamily="34" charset="0"/>
                <a:cs typeface="Arial" pitchFamily="34" charset="0"/>
              </a:rPr>
              <a:t> (</a:t>
            </a:r>
            <a:r>
              <a:rPr lang="en-US" sz="1800" dirty="0" err="1">
                <a:latin typeface="Arial" pitchFamily="34" charset="0"/>
                <a:cs typeface="Arial" pitchFamily="34" charset="0"/>
              </a:rPr>
              <a:t>Lond</a:t>
            </a:r>
            <a:r>
              <a:rPr lang="en-US" sz="1800" dirty="0">
                <a:latin typeface="Arial" pitchFamily="34" charset="0"/>
                <a:cs typeface="Arial" pitchFamily="34" charset="0"/>
              </a:rPr>
              <a:t>). 2007; 4: 24. </a:t>
            </a:r>
          </a:p>
          <a:p>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13086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E6751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Rectangle 6"/>
          <p:cNvSpPr/>
          <p:nvPr/>
        </p:nvSpPr>
        <p:spPr>
          <a:xfrm>
            <a:off x="0" y="0"/>
            <a:ext cx="11515135" cy="783703"/>
          </a:xfrm>
          <a:prstGeom prst="rect">
            <a:avLst/>
          </a:prstGeom>
          <a:solidFill>
            <a:srgbClr val="E6751F"/>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14" name="TextBox 3"/>
          <p:cNvSpPr txBox="1">
            <a:spLocks noChangeArrowheads="1"/>
          </p:cNvSpPr>
          <p:nvPr/>
        </p:nvSpPr>
        <p:spPr bwMode="auto">
          <a:xfrm>
            <a:off x="786545" y="0"/>
            <a:ext cx="98630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600" dirty="0" err="1">
                <a:solidFill>
                  <a:schemeClr val="bg1"/>
                </a:solidFill>
                <a:latin typeface="Geneva"/>
                <a:cs typeface="Geneva"/>
              </a:rPr>
              <a:t>Homocysteine</a:t>
            </a:r>
            <a:r>
              <a:rPr lang="en-US" sz="4600" dirty="0">
                <a:solidFill>
                  <a:schemeClr val="bg1"/>
                </a:solidFill>
                <a:latin typeface="Geneva"/>
                <a:cs typeface="Geneva"/>
              </a:rPr>
              <a:t> Biomarker Solutions</a:t>
            </a:r>
          </a:p>
        </p:txBody>
      </p:sp>
      <p:sp>
        <p:nvSpPr>
          <p:cNvPr id="15" name="TextBox 14"/>
          <p:cNvSpPr txBox="1">
            <a:spLocks noChangeArrowheads="1"/>
          </p:cNvSpPr>
          <p:nvPr/>
        </p:nvSpPr>
        <p:spPr bwMode="auto">
          <a:xfrm>
            <a:off x="1546057" y="2195275"/>
            <a:ext cx="991109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600" dirty="0">
                <a:latin typeface="Geneva"/>
                <a:cs typeface="Geneva"/>
              </a:rPr>
              <a:t>Garlic, </a:t>
            </a:r>
            <a:r>
              <a:rPr lang="en-US" sz="3600" dirty="0" smtClean="0">
                <a:latin typeface="Geneva"/>
                <a:cs typeface="Geneva"/>
              </a:rPr>
              <a:t>ginger</a:t>
            </a:r>
            <a:r>
              <a:rPr lang="en-US" sz="3600" dirty="0">
                <a:latin typeface="Geneva"/>
                <a:cs typeface="Geneva"/>
              </a:rPr>
              <a:t>, onions, broccoli sprouts, </a:t>
            </a:r>
            <a:r>
              <a:rPr lang="en-US" sz="3600" dirty="0" smtClean="0">
                <a:latin typeface="Geneva"/>
                <a:cs typeface="Geneva"/>
              </a:rPr>
              <a:t>eggs</a:t>
            </a:r>
          </a:p>
          <a:p>
            <a:pPr algn="ctr"/>
            <a:r>
              <a:rPr lang="en-US" sz="3600" dirty="0" smtClean="0">
                <a:latin typeface="Geneva"/>
                <a:cs typeface="Geneva"/>
              </a:rPr>
              <a:t>GGOBE</a:t>
            </a:r>
            <a:endParaRPr lang="en-US" sz="3600" dirty="0">
              <a:latin typeface="Geneva"/>
              <a:cs typeface="Geneva"/>
            </a:endParaRPr>
          </a:p>
        </p:txBody>
      </p:sp>
      <p:sp>
        <p:nvSpPr>
          <p:cNvPr id="16" name="Rectangle 15"/>
          <p:cNvSpPr/>
          <p:nvPr/>
        </p:nvSpPr>
        <p:spPr>
          <a:xfrm>
            <a:off x="26065121" y="2082349"/>
            <a:ext cx="769809" cy="6346421"/>
          </a:xfrm>
          <a:prstGeom prst="rect">
            <a:avLst/>
          </a:prstGeom>
          <a:solidFill>
            <a:srgbClr val="FF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55" tIns="65028" rIns="130055" bIns="65028" anchor="ctr"/>
          <a:lstStyle/>
          <a:p>
            <a:pPr algn="ctr">
              <a:defRPr/>
            </a:pPr>
            <a:endParaRPr lang="en-US" dirty="0">
              <a:latin typeface="Geneva"/>
              <a:cs typeface="Geneva"/>
            </a:endParaRPr>
          </a:p>
        </p:txBody>
      </p:sp>
      <p:sp>
        <p:nvSpPr>
          <p:cNvPr id="17" name="TextBox 16"/>
          <p:cNvSpPr txBox="1">
            <a:spLocks noChangeArrowheads="1"/>
          </p:cNvSpPr>
          <p:nvPr/>
        </p:nvSpPr>
        <p:spPr bwMode="auto">
          <a:xfrm>
            <a:off x="3075401" y="1267074"/>
            <a:ext cx="6852410" cy="74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000" dirty="0" err="1">
                <a:latin typeface="Geneva"/>
                <a:cs typeface="Geneva"/>
              </a:rPr>
              <a:t>BioDetox</a:t>
            </a:r>
            <a:r>
              <a:rPr lang="en-US" sz="4000" dirty="0">
                <a:latin typeface="Geneva"/>
                <a:cs typeface="Geneva"/>
              </a:rPr>
              <a:t> Five Super </a:t>
            </a:r>
            <a:r>
              <a:rPr lang="en-US" sz="4000" dirty="0" smtClean="0">
                <a:latin typeface="Geneva"/>
                <a:cs typeface="Geneva"/>
              </a:rPr>
              <a:t>Foods </a:t>
            </a:r>
            <a:endParaRPr lang="en-US" sz="4000" dirty="0">
              <a:latin typeface="Geneva"/>
              <a:cs typeface="Geneva"/>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84762"/>
            <a:ext cx="13003213" cy="261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3030422" y="7202954"/>
            <a:ext cx="6942368" cy="74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000" dirty="0" err="1">
                <a:latin typeface="Geneva"/>
                <a:cs typeface="Geneva"/>
              </a:rPr>
              <a:t>Sulforaphane</a:t>
            </a:r>
            <a:r>
              <a:rPr lang="en-US" sz="4000" dirty="0">
                <a:latin typeface="Geneva"/>
                <a:cs typeface="Geneva"/>
              </a:rPr>
              <a:t>, IP6, minerals</a:t>
            </a:r>
          </a:p>
        </p:txBody>
      </p:sp>
      <p:sp>
        <p:nvSpPr>
          <p:cNvPr id="31" name="TextBox 30"/>
          <p:cNvSpPr txBox="1">
            <a:spLocks noChangeArrowheads="1"/>
          </p:cNvSpPr>
          <p:nvPr/>
        </p:nvSpPr>
        <p:spPr bwMode="auto">
          <a:xfrm>
            <a:off x="448258" y="8460375"/>
            <a:ext cx="11750300" cy="93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dirty="0">
                <a:latin typeface="Calibri"/>
                <a:cs typeface="Calibri"/>
              </a:rPr>
              <a:t>Jaffe R. Diabetes as an Autoimmune-immune Dysfunction Syndrome </a:t>
            </a:r>
            <a:r>
              <a:rPr lang="en-US" b="1" i="1" dirty="0">
                <a:latin typeface="Calibri"/>
                <a:cs typeface="Calibri"/>
              </a:rPr>
              <a:t>in  Bioactive Foods in</a:t>
            </a:r>
            <a:r>
              <a:rPr lang="en-US" b="1" dirty="0">
                <a:latin typeface="Calibri"/>
                <a:cs typeface="Calibri"/>
              </a:rPr>
              <a:t> </a:t>
            </a:r>
            <a:r>
              <a:rPr lang="en-US" b="1" i="1" dirty="0">
                <a:latin typeface="Calibri"/>
                <a:cs typeface="Calibri"/>
              </a:rPr>
              <a:t>Chronic Disease States</a:t>
            </a:r>
            <a:r>
              <a:rPr lang="en-US" b="1" dirty="0">
                <a:latin typeface="Calibri"/>
                <a:cs typeface="Calibri"/>
              </a:rPr>
              <a:t>. R R Watson, Ed, Elsevier, 2013: </a:t>
            </a:r>
            <a:r>
              <a:rPr lang="en-US" b="1" i="1" dirty="0">
                <a:latin typeface="Calibri"/>
                <a:cs typeface="Calibri"/>
              </a:rPr>
              <a:t>in press</a:t>
            </a:r>
            <a:endParaRPr lang="en-US" b="1" dirty="0">
              <a:latin typeface="Calibri"/>
              <a:cs typeface="Calibri"/>
            </a:endParaRPr>
          </a:p>
        </p:txBody>
      </p:sp>
    </p:spTree>
    <p:extLst>
      <p:ext uri="{BB962C8B-B14F-4D97-AF65-F5344CB8AC3E}">
        <p14:creationId xmlns:p14="http://schemas.microsoft.com/office/powerpoint/2010/main" val="58386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E6751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3" name="Rectangle 22"/>
          <p:cNvSpPr/>
          <p:nvPr/>
        </p:nvSpPr>
        <p:spPr>
          <a:xfrm>
            <a:off x="1630874" y="1166756"/>
            <a:ext cx="8800483" cy="783703"/>
          </a:xfrm>
          <a:prstGeom prst="rect">
            <a:avLst/>
          </a:prstGeom>
          <a:solidFill>
            <a:srgbClr val="E6751F"/>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11" name="TextBox 10"/>
          <p:cNvSpPr txBox="1">
            <a:spLocks noChangeArrowheads="1"/>
          </p:cNvSpPr>
          <p:nvPr/>
        </p:nvSpPr>
        <p:spPr bwMode="auto">
          <a:xfrm>
            <a:off x="400857" y="2461228"/>
            <a:ext cx="12291756" cy="523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neva"/>
                <a:cs typeface="Geneva"/>
              </a:rPr>
              <a:t>Carotenoids</a:t>
            </a:r>
            <a:r>
              <a:rPr lang="en-US" sz="3400" b="1" dirty="0">
                <a:solidFill>
                  <a:srgbClr val="000000"/>
                </a:solidFill>
                <a:latin typeface="Geneva"/>
                <a:cs typeface="Geneva"/>
              </a:rPr>
              <a:t>: Alpha &amp; beta carotene, </a:t>
            </a:r>
            <a:r>
              <a:rPr lang="en-US" sz="3400" b="1" dirty="0" err="1">
                <a:solidFill>
                  <a:srgbClr val="000000"/>
                </a:solidFill>
                <a:latin typeface="Geneva"/>
                <a:cs typeface="Geneva"/>
              </a:rPr>
              <a:t>astaxanthin</a:t>
            </a:r>
            <a:r>
              <a:rPr lang="en-US" sz="3400" b="1" dirty="0">
                <a:solidFill>
                  <a:srgbClr val="000000"/>
                </a:solidFill>
                <a:latin typeface="Geneva"/>
                <a:cs typeface="Geneva"/>
              </a:rPr>
              <a:t>, </a:t>
            </a:r>
            <a:r>
              <a:rPr lang="en-US" sz="3400" b="1" dirty="0" err="1">
                <a:solidFill>
                  <a:srgbClr val="000000"/>
                </a:solidFill>
                <a:latin typeface="Geneva"/>
                <a:cs typeface="Geneva"/>
              </a:rPr>
              <a:t>zeaxanthin</a:t>
            </a:r>
            <a:r>
              <a:rPr lang="en-US" sz="3400" b="1" dirty="0">
                <a:solidFill>
                  <a:srgbClr val="000000"/>
                </a:solidFill>
                <a:latin typeface="Geneva"/>
                <a:cs typeface="Geneva"/>
              </a:rPr>
              <a:t>, </a:t>
            </a:r>
            <a:r>
              <a:rPr lang="en-US" sz="3400" b="1" dirty="0" err="1">
                <a:solidFill>
                  <a:srgbClr val="000000"/>
                </a:solidFill>
                <a:latin typeface="Geneva"/>
                <a:cs typeface="Geneva"/>
              </a:rPr>
              <a:t>cryptoxanthin</a:t>
            </a:r>
            <a:r>
              <a:rPr lang="en-US" sz="3400" b="1" dirty="0">
                <a:solidFill>
                  <a:srgbClr val="000000"/>
                </a:solidFill>
                <a:latin typeface="Geneva"/>
                <a:cs typeface="Geneva"/>
              </a:rPr>
              <a:t>, lutein</a:t>
            </a:r>
            <a:r>
              <a:rPr lang="en-US" sz="3400" b="1" dirty="0">
                <a:solidFill>
                  <a:srgbClr val="FFFFFF"/>
                </a:solidFill>
                <a:latin typeface="Geneva"/>
                <a:cs typeface="Geneva"/>
              </a:rPr>
              <a:t/>
            </a:r>
            <a:br>
              <a:rPr lang="en-US" sz="3400" b="1" dirty="0">
                <a:solidFill>
                  <a:srgbClr val="FFFFFF"/>
                </a:solidFill>
                <a:latin typeface="Geneva"/>
                <a:cs typeface="Geneva"/>
              </a:rPr>
            </a:br>
            <a:r>
              <a:rPr lang="en-US" sz="3400" b="1" dirty="0">
                <a:solidFill>
                  <a:srgbClr val="FFFFFF"/>
                </a:solidFill>
                <a:latin typeface="Geneva"/>
                <a:cs typeface="Geneva"/>
              </a:rPr>
              <a:t/>
            </a:r>
            <a:br>
              <a:rPr lang="en-US" sz="3400" b="1" dirty="0">
                <a:solidFill>
                  <a:srgbClr val="FFFFFF"/>
                </a:solidFill>
                <a:latin typeface="Geneva"/>
                <a:cs typeface="Geneva"/>
              </a:rPr>
            </a:br>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neva"/>
                <a:cs typeface="Geneva"/>
              </a:rPr>
              <a:t>B complex </a:t>
            </a:r>
            <a:r>
              <a:rPr lang="en-US" sz="3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neva"/>
                <a:cs typeface="Geneva"/>
              </a:rPr>
              <a:t>balanced</a:t>
            </a:r>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neva"/>
                <a:cs typeface="Geneva"/>
              </a:rPr>
              <a:t> natural forms: </a:t>
            </a:r>
            <a:r>
              <a:rPr lang="en-US" sz="3400" b="1" dirty="0">
                <a:solidFill>
                  <a:srgbClr val="FFFFFF"/>
                </a:solidFill>
                <a:latin typeface="Geneva"/>
                <a:cs typeface="Geneva"/>
              </a:rPr>
              <a:t/>
            </a:r>
            <a:br>
              <a:rPr lang="en-US" sz="3400" b="1" dirty="0">
                <a:solidFill>
                  <a:srgbClr val="FFFFFF"/>
                </a:solidFill>
                <a:latin typeface="Geneva"/>
                <a:cs typeface="Geneva"/>
              </a:rPr>
            </a:br>
            <a:r>
              <a:rPr lang="en-US" sz="3400" b="1" dirty="0">
                <a:solidFill>
                  <a:srgbClr val="000000"/>
                </a:solidFill>
                <a:latin typeface="Geneva"/>
                <a:cs typeface="Geneva"/>
              </a:rPr>
              <a:t>B1, B3, B6, B12, </a:t>
            </a:r>
            <a:r>
              <a:rPr lang="en-US" sz="3400" b="1" dirty="0" err="1">
                <a:solidFill>
                  <a:srgbClr val="000000"/>
                </a:solidFill>
                <a:latin typeface="Geneva"/>
                <a:cs typeface="Geneva"/>
              </a:rPr>
              <a:t>Folate</a:t>
            </a:r>
            <a:r>
              <a:rPr lang="en-US" sz="3400" b="1" dirty="0">
                <a:solidFill>
                  <a:srgbClr val="000000"/>
                </a:solidFill>
                <a:latin typeface="Geneva"/>
                <a:cs typeface="Geneva"/>
              </a:rPr>
              <a:t>, PABA, Inositol, Choline</a:t>
            </a:r>
          </a:p>
          <a:p>
            <a:r>
              <a:rPr lang="en-US" sz="3400" b="1" dirty="0">
                <a:solidFill>
                  <a:srgbClr val="000000"/>
                </a:solidFill>
                <a:latin typeface="Geneva"/>
                <a:cs typeface="Geneva"/>
              </a:rPr>
              <a:t/>
            </a:r>
            <a:br>
              <a:rPr lang="en-US" sz="3400" b="1" dirty="0">
                <a:solidFill>
                  <a:srgbClr val="000000"/>
                </a:solidFill>
                <a:latin typeface="Geneva"/>
                <a:cs typeface="Geneva"/>
              </a:rPr>
            </a:br>
            <a:r>
              <a:rPr lang="en-US" sz="3400" b="1" i="1" u="sng" dirty="0">
                <a:solidFill>
                  <a:srgbClr val="000000"/>
                </a:solidFill>
                <a:latin typeface="Geneva"/>
                <a:cs typeface="Geneva"/>
              </a:rPr>
              <a:t>Clinical pearl</a:t>
            </a:r>
            <a:r>
              <a:rPr lang="en-US" sz="3400" b="1" dirty="0">
                <a:solidFill>
                  <a:srgbClr val="000000"/>
                </a:solidFill>
                <a:latin typeface="Geneva"/>
                <a:cs typeface="Geneva"/>
              </a:rPr>
              <a:t>: </a:t>
            </a:r>
            <a:br>
              <a:rPr lang="en-US" sz="3400" b="1" dirty="0">
                <a:solidFill>
                  <a:srgbClr val="000000"/>
                </a:solidFill>
                <a:latin typeface="Geneva"/>
                <a:cs typeface="Geneva"/>
              </a:rPr>
            </a:br>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neva"/>
                <a:cs typeface="Geneva"/>
              </a:rPr>
              <a:t>Keep urine sunshine yellow</a:t>
            </a:r>
            <a:b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neva"/>
                <a:cs typeface="Geneva"/>
              </a:rPr>
            </a:br>
            <a:r>
              <a:rPr lang="en-US" sz="3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neva"/>
                <a:cs typeface="Geneva"/>
              </a:rPr>
              <a:t>Sublingual</a:t>
            </a:r>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neva"/>
                <a:cs typeface="Geneva"/>
              </a:rPr>
              <a:t> methylation factors </a:t>
            </a:r>
            <a:r>
              <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neva"/>
                <a:cs typeface="Geneva"/>
              </a:rPr>
              <a:t>more predictable to bring </a:t>
            </a:r>
            <a:r>
              <a:rPr lang="en-US" sz="3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neva"/>
                <a:cs typeface="Geneva"/>
              </a:rPr>
              <a:t>Homocysteine</a:t>
            </a:r>
            <a:r>
              <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neva"/>
                <a:cs typeface="Geneva"/>
              </a:rPr>
              <a:t> </a:t>
            </a:r>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neva"/>
                <a:cs typeface="Geneva"/>
              </a:rPr>
              <a:t>&lt; 6 mg/dl </a:t>
            </a:r>
          </a:p>
        </p:txBody>
      </p:sp>
      <p:sp>
        <p:nvSpPr>
          <p:cNvPr id="12" name="Rectangle 11"/>
          <p:cNvSpPr/>
          <p:nvPr/>
        </p:nvSpPr>
        <p:spPr>
          <a:xfrm>
            <a:off x="26065121" y="2082349"/>
            <a:ext cx="769809" cy="6346421"/>
          </a:xfrm>
          <a:prstGeom prst="rect">
            <a:avLst/>
          </a:prstGeom>
          <a:solidFill>
            <a:srgbClr val="FF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55" tIns="65028" rIns="130055" bIns="65028" anchor="ctr"/>
          <a:lstStyle/>
          <a:p>
            <a:pPr algn="ctr">
              <a:defRPr/>
            </a:pPr>
            <a:endParaRPr lang="en-US" dirty="0"/>
          </a:p>
        </p:txBody>
      </p:sp>
      <p:sp>
        <p:nvSpPr>
          <p:cNvPr id="13" name="TextBox 12"/>
          <p:cNvSpPr txBox="1">
            <a:spLocks noChangeArrowheads="1"/>
          </p:cNvSpPr>
          <p:nvPr/>
        </p:nvSpPr>
        <p:spPr bwMode="auto">
          <a:xfrm>
            <a:off x="1630874" y="1248204"/>
            <a:ext cx="9053996" cy="68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600" b="1" dirty="0">
                <a:solidFill>
                  <a:schemeClr val="bg1"/>
                </a:solidFill>
                <a:latin typeface="Geneva"/>
                <a:cs typeface="Geneva"/>
              </a:rPr>
              <a:t>Colors of life: Carotenoids &amp; B complex</a:t>
            </a:r>
            <a:endParaRPr lang="en-US" sz="3600" dirty="0">
              <a:solidFill>
                <a:schemeClr val="bg1"/>
              </a:solidFill>
              <a:latin typeface="Geneva"/>
              <a:cs typeface="Geneva"/>
            </a:endParaRPr>
          </a:p>
        </p:txBody>
      </p:sp>
      <p:sp>
        <p:nvSpPr>
          <p:cNvPr id="20" name="Rectangle 1"/>
          <p:cNvSpPr>
            <a:spLocks noChangeArrowheads="1"/>
          </p:cNvSpPr>
          <p:nvPr/>
        </p:nvSpPr>
        <p:spPr bwMode="auto">
          <a:xfrm>
            <a:off x="0" y="8080669"/>
            <a:ext cx="12828085" cy="167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55" tIns="65028" rIns="130055" bIns="65028" anchor="ctr">
            <a:spAutoFit/>
          </a:bodyPr>
          <a:lstStyle/>
          <a:p>
            <a:r>
              <a:rPr lang="en-US" sz="2000" b="1" dirty="0">
                <a:solidFill>
                  <a:srgbClr val="000000"/>
                </a:solidFill>
                <a:latin typeface="Calibri"/>
                <a:ea typeface="Calibri" charset="0"/>
                <a:cs typeface="Calibri"/>
              </a:rPr>
              <a:t>Chew BP, Park JS. Carotenoid action on the immune response. </a:t>
            </a:r>
            <a:r>
              <a:rPr lang="en-US" sz="2000" b="1" i="1" dirty="0">
                <a:solidFill>
                  <a:srgbClr val="000000"/>
                </a:solidFill>
                <a:latin typeface="Calibri"/>
                <a:ea typeface="Calibri" charset="0"/>
                <a:cs typeface="Calibri"/>
              </a:rPr>
              <a:t>J </a:t>
            </a:r>
            <a:r>
              <a:rPr lang="en-US" sz="2000" b="1" i="1" dirty="0" err="1">
                <a:solidFill>
                  <a:srgbClr val="000000"/>
                </a:solidFill>
                <a:latin typeface="Calibri"/>
                <a:ea typeface="Calibri" charset="0"/>
                <a:cs typeface="Calibri"/>
              </a:rPr>
              <a:t>Nutr</a:t>
            </a:r>
            <a:r>
              <a:rPr lang="en-US" sz="2000" b="1" dirty="0">
                <a:solidFill>
                  <a:srgbClr val="000000"/>
                </a:solidFill>
                <a:latin typeface="Calibri"/>
                <a:ea typeface="Calibri" charset="0"/>
                <a:cs typeface="Calibri"/>
              </a:rPr>
              <a:t>. 2004 Jan;134(1):257S-261S.</a:t>
            </a:r>
            <a:endParaRPr lang="en-US" sz="2000" b="1" dirty="0">
              <a:solidFill>
                <a:srgbClr val="000000"/>
              </a:solidFill>
              <a:latin typeface="Calibri"/>
              <a:ea typeface="Arial" charset="0"/>
              <a:cs typeface="Calibri"/>
            </a:endParaRPr>
          </a:p>
          <a:p>
            <a:pPr eaLnBrk="0" hangingPunct="0"/>
            <a:r>
              <a:rPr lang="en-US" sz="2000" b="1" dirty="0" err="1"/>
              <a:t>D'Adamo</a:t>
            </a:r>
            <a:r>
              <a:rPr lang="en-US" sz="2000" b="1" dirty="0"/>
              <a:t> CR, Miller RR </a:t>
            </a:r>
            <a:r>
              <a:rPr lang="en-US" sz="2000" b="1" i="1" dirty="0"/>
              <a:t>et al</a:t>
            </a:r>
            <a:r>
              <a:rPr lang="en-US" sz="2000" b="1" dirty="0"/>
              <a:t>. Higher serum concentrations of dietary antioxidants are associated with lower levels of inflammatory biomarkers during the year after  hip fracture. </a:t>
            </a:r>
            <a:r>
              <a:rPr lang="en-US" sz="2000" b="1" i="1" dirty="0" err="1"/>
              <a:t>Clin</a:t>
            </a:r>
            <a:r>
              <a:rPr lang="en-US" sz="2000" b="1" i="1" dirty="0"/>
              <a:t> </a:t>
            </a:r>
            <a:r>
              <a:rPr lang="en-US" sz="2000" b="1" i="1" dirty="0" err="1"/>
              <a:t>Nutr</a:t>
            </a:r>
            <a:r>
              <a:rPr lang="en-US" sz="2000" b="1" i="1" dirty="0"/>
              <a:t>. </a:t>
            </a:r>
            <a:r>
              <a:rPr lang="en-US" sz="2000" b="1" dirty="0"/>
              <a:t>2012 Oct;31(5):659-</a:t>
            </a:r>
            <a:r>
              <a:rPr lang="en-US" sz="2000" b="1" dirty="0" smtClean="0"/>
              <a:t>65</a:t>
            </a:r>
          </a:p>
          <a:p>
            <a:pPr eaLnBrk="0" hangingPunct="0"/>
            <a:r>
              <a:rPr lang="en-US" sz="2000" b="1" dirty="0" smtClean="0">
                <a:solidFill>
                  <a:srgbClr val="000000"/>
                </a:solidFill>
                <a:latin typeface="Calibri"/>
                <a:ea typeface="Calibri" charset="0"/>
                <a:cs typeface="Calibri"/>
              </a:rPr>
              <a:t>James </a:t>
            </a:r>
            <a:r>
              <a:rPr lang="en-US" sz="2000" b="1" dirty="0">
                <a:solidFill>
                  <a:srgbClr val="000000"/>
                </a:solidFill>
                <a:latin typeface="Calibri"/>
                <a:ea typeface="Calibri" charset="0"/>
                <a:cs typeface="Calibri"/>
              </a:rPr>
              <a:t>Brady &amp; Patrick </a:t>
            </a:r>
            <a:r>
              <a:rPr lang="en-US" sz="2000" b="1" dirty="0" err="1">
                <a:solidFill>
                  <a:srgbClr val="000000"/>
                </a:solidFill>
                <a:latin typeface="Calibri"/>
                <a:ea typeface="Calibri" charset="0"/>
                <a:cs typeface="Calibri"/>
              </a:rPr>
              <a:t>Holford</a:t>
            </a:r>
            <a:r>
              <a:rPr lang="en-US" sz="2000" b="1" dirty="0">
                <a:solidFill>
                  <a:srgbClr val="000000"/>
                </a:solidFill>
                <a:latin typeface="Calibri"/>
                <a:ea typeface="Calibri" charset="0"/>
                <a:cs typeface="Calibri"/>
              </a:rPr>
              <a:t>.  </a:t>
            </a:r>
            <a:r>
              <a:rPr lang="en-US" sz="2000" b="1" dirty="0" err="1">
                <a:solidFill>
                  <a:srgbClr val="000000"/>
                </a:solidFill>
                <a:latin typeface="Calibri"/>
                <a:ea typeface="Calibri" charset="0"/>
                <a:cs typeface="Calibri"/>
              </a:rPr>
              <a:t>Homocysteine</a:t>
            </a:r>
            <a:r>
              <a:rPr lang="en-US" sz="2000" b="1" dirty="0">
                <a:solidFill>
                  <a:srgbClr val="000000"/>
                </a:solidFill>
                <a:latin typeface="Calibri"/>
                <a:ea typeface="Calibri" charset="0"/>
                <a:cs typeface="Calibri"/>
              </a:rPr>
              <a:t> Revisited the H* Factor Solution, </a:t>
            </a:r>
            <a:br>
              <a:rPr lang="en-US" sz="2000" b="1" dirty="0">
                <a:solidFill>
                  <a:srgbClr val="000000"/>
                </a:solidFill>
                <a:latin typeface="Calibri"/>
                <a:ea typeface="Calibri" charset="0"/>
                <a:cs typeface="Calibri"/>
              </a:rPr>
            </a:br>
            <a:r>
              <a:rPr lang="en-US" sz="2000" b="1" dirty="0">
                <a:solidFill>
                  <a:srgbClr val="000000"/>
                </a:solidFill>
                <a:latin typeface="Calibri"/>
                <a:ea typeface="Calibri" charset="0"/>
                <a:cs typeface="Calibri"/>
              </a:rPr>
              <a:t>Basic Health Publications, </a:t>
            </a:r>
            <a:r>
              <a:rPr lang="en-US" sz="2000" b="1" dirty="0" err="1">
                <a:solidFill>
                  <a:srgbClr val="000000"/>
                </a:solidFill>
                <a:latin typeface="Calibri"/>
                <a:ea typeface="Calibri" charset="0"/>
                <a:cs typeface="Calibri"/>
              </a:rPr>
              <a:t>Inc</a:t>
            </a:r>
            <a:r>
              <a:rPr lang="en-US" sz="2000" b="1" dirty="0">
                <a:solidFill>
                  <a:srgbClr val="000000"/>
                </a:solidFill>
                <a:latin typeface="Calibri"/>
                <a:ea typeface="Calibri" charset="0"/>
                <a:cs typeface="Calibri"/>
              </a:rPr>
              <a:t>, North Bergen, N.J., 2003</a:t>
            </a:r>
          </a:p>
        </p:txBody>
      </p:sp>
      <p:sp>
        <p:nvSpPr>
          <p:cNvPr id="21" name="Rectangle 20"/>
          <p:cNvSpPr/>
          <p:nvPr/>
        </p:nvSpPr>
        <p:spPr>
          <a:xfrm>
            <a:off x="0" y="0"/>
            <a:ext cx="11515135" cy="783703"/>
          </a:xfrm>
          <a:prstGeom prst="rect">
            <a:avLst/>
          </a:prstGeom>
          <a:solidFill>
            <a:srgbClr val="E6751F"/>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22" name="TextBox 3"/>
          <p:cNvSpPr txBox="1">
            <a:spLocks noChangeArrowheads="1"/>
          </p:cNvSpPr>
          <p:nvPr/>
        </p:nvSpPr>
        <p:spPr bwMode="auto">
          <a:xfrm>
            <a:off x="786545" y="0"/>
            <a:ext cx="98630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600" dirty="0" err="1">
                <a:solidFill>
                  <a:schemeClr val="bg1"/>
                </a:solidFill>
                <a:latin typeface="Geneva"/>
                <a:cs typeface="Geneva"/>
              </a:rPr>
              <a:t>Homocysteine</a:t>
            </a:r>
            <a:r>
              <a:rPr lang="en-US" sz="4600" dirty="0">
                <a:solidFill>
                  <a:schemeClr val="bg1"/>
                </a:solidFill>
                <a:latin typeface="Geneva"/>
                <a:cs typeface="Geneva"/>
              </a:rPr>
              <a:t> Biomarker Solutions</a:t>
            </a:r>
          </a:p>
        </p:txBody>
      </p:sp>
    </p:spTree>
    <p:extLst>
      <p:ext uri="{BB962C8B-B14F-4D97-AF65-F5344CB8AC3E}">
        <p14:creationId xmlns:p14="http://schemas.microsoft.com/office/powerpoint/2010/main" val="309549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522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Rectangle 6"/>
          <p:cNvSpPr/>
          <p:nvPr/>
        </p:nvSpPr>
        <p:spPr>
          <a:xfrm>
            <a:off x="2987057" y="3368662"/>
            <a:ext cx="6631469" cy="783703"/>
          </a:xfrm>
          <a:prstGeom prst="rect">
            <a:avLst/>
          </a:prstGeom>
          <a:solidFill>
            <a:srgbClr val="F5522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4634665"/>
            <a:ext cx="13003213" cy="952750"/>
          </a:xfrm>
          <a:prstGeom prst="rect">
            <a:avLst/>
          </a:prstGeom>
          <a:solidFill>
            <a:srgbClr val="F5522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7057" y="3362397"/>
            <a:ext cx="6631469" cy="783703"/>
          </a:xfrm>
          <a:effectLst>
            <a:reflection blurRad="6350" stA="52000" endA="300" endPos="35000" dir="5400000" sy="-100000" algn="bl" rotWithShape="0"/>
          </a:effectLst>
        </p:spPr>
        <p:txBody>
          <a:bodyPr>
            <a:normAutofit fontScale="90000"/>
          </a:bodyPr>
          <a:lstStyle/>
          <a:p>
            <a:r>
              <a:rPr lang="en-US" dirty="0" smtClean="0">
                <a:solidFill>
                  <a:srgbClr val="FFFFFF"/>
                </a:solidFill>
              </a:rPr>
              <a:t>Predictive Biomarker 3</a:t>
            </a:r>
            <a:endParaRPr lang="en-US" dirty="0">
              <a:solidFill>
                <a:srgbClr val="FFFFFF"/>
              </a:solidFill>
            </a:endParaRPr>
          </a:p>
        </p:txBody>
      </p:sp>
      <p:sp>
        <p:nvSpPr>
          <p:cNvPr id="3" name="Content Placeholder 2"/>
          <p:cNvSpPr>
            <a:spLocks noGrp="1"/>
          </p:cNvSpPr>
          <p:nvPr>
            <p:ph idx="4294967295"/>
          </p:nvPr>
        </p:nvSpPr>
        <p:spPr>
          <a:xfrm>
            <a:off x="0" y="4647053"/>
            <a:ext cx="13208538" cy="652505"/>
          </a:xfrm>
        </p:spPr>
        <p:txBody>
          <a:bodyPr>
            <a:noAutofit/>
          </a:bodyPr>
          <a:lstStyle/>
          <a:p>
            <a:r>
              <a:rPr lang="en-US" dirty="0">
                <a:solidFill>
                  <a:srgbClr val="FFFFFF"/>
                </a:solidFill>
              </a:rPr>
              <a:t>High Sensitivity C Reactive Protein = </a:t>
            </a:r>
            <a:r>
              <a:rPr lang="en-US" dirty="0" err="1">
                <a:solidFill>
                  <a:srgbClr val="FFFFFF"/>
                </a:solidFill>
              </a:rPr>
              <a:t>hsCRP</a:t>
            </a:r>
            <a:endParaRPr lang="en-US" dirty="0">
              <a:solidFill>
                <a:srgbClr val="FFFFFF"/>
              </a:solidFill>
            </a:endParaRPr>
          </a:p>
        </p:txBody>
      </p:sp>
    </p:spTree>
    <p:extLst>
      <p:ext uri="{BB962C8B-B14F-4D97-AF65-F5344CB8AC3E}">
        <p14:creationId xmlns:p14="http://schemas.microsoft.com/office/powerpoint/2010/main" val="214245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522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 name="Rectangle 9"/>
          <p:cNvSpPr/>
          <p:nvPr/>
        </p:nvSpPr>
        <p:spPr>
          <a:xfrm>
            <a:off x="0" y="0"/>
            <a:ext cx="11515135" cy="783703"/>
          </a:xfrm>
          <a:prstGeom prst="rect">
            <a:avLst/>
          </a:prstGeom>
          <a:solidFill>
            <a:srgbClr val="F5522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8" name="Title 1"/>
          <p:cNvSpPr>
            <a:spLocks noGrp="1"/>
          </p:cNvSpPr>
          <p:nvPr>
            <p:ph type="title"/>
          </p:nvPr>
        </p:nvSpPr>
        <p:spPr>
          <a:xfrm>
            <a:off x="650161" y="-680"/>
            <a:ext cx="11702892" cy="783703"/>
          </a:xfrm>
        </p:spPr>
        <p:txBody>
          <a:bodyPr>
            <a:normAutofit fontScale="90000"/>
          </a:bodyPr>
          <a:lstStyle/>
          <a:p>
            <a:r>
              <a:rPr lang="en-US" dirty="0" err="1" smtClean="0">
                <a:solidFill>
                  <a:srgbClr val="FFFFFF"/>
                </a:solidFill>
              </a:rPr>
              <a:t>hsCRP</a:t>
            </a:r>
            <a:r>
              <a:rPr lang="en-US" dirty="0" smtClean="0">
                <a:solidFill>
                  <a:srgbClr val="FFFFFF"/>
                </a:solidFill>
              </a:rPr>
              <a:t> </a:t>
            </a:r>
            <a:r>
              <a:rPr lang="en-US" i="1" dirty="0" smtClean="0">
                <a:solidFill>
                  <a:srgbClr val="FFFFFF"/>
                </a:solidFill>
              </a:rPr>
              <a:t>is </a:t>
            </a:r>
            <a:r>
              <a:rPr lang="en-US" dirty="0" smtClean="0">
                <a:solidFill>
                  <a:srgbClr val="FFFFFF"/>
                </a:solidFill>
              </a:rPr>
              <a:t>Primary Biomarker</a:t>
            </a:r>
            <a:endParaRPr lang="en-US" dirty="0">
              <a:solidFill>
                <a:srgbClr val="FFFFFF"/>
              </a:solidFill>
            </a:endParaRPr>
          </a:p>
        </p:txBody>
      </p:sp>
      <p:sp>
        <p:nvSpPr>
          <p:cNvPr id="9" name="Content Placeholder 2"/>
          <p:cNvSpPr txBox="1">
            <a:spLocks/>
          </p:cNvSpPr>
          <p:nvPr/>
        </p:nvSpPr>
        <p:spPr>
          <a:xfrm>
            <a:off x="650161" y="2276581"/>
            <a:ext cx="11702892" cy="4038867"/>
          </a:xfrm>
          <a:prstGeom prst="rect">
            <a:avLst/>
          </a:prstGeom>
        </p:spPr>
        <p:txBody>
          <a:bodyPr vert="horz" lIns="130055" tIns="65028" rIns="130055" bIns="65028" rtlCol="0">
            <a:noAutofit/>
          </a:bodyPr>
          <a:lstStyle>
            <a:lvl1pPr marL="487707" indent="-487707" algn="l" defTabSz="650276" rtl="0" eaLnBrk="1" latinLnBrk="0" hangingPunct="1">
              <a:spcBef>
                <a:spcPct val="20000"/>
              </a:spcBef>
              <a:buFont typeface="Arial"/>
              <a:buChar char="•"/>
              <a:defRPr sz="4600" kern="1200">
                <a:solidFill>
                  <a:schemeClr val="tx1"/>
                </a:solidFill>
                <a:latin typeface="Geneva"/>
                <a:ea typeface="+mn-ea"/>
                <a:cs typeface="Geneva"/>
              </a:defRPr>
            </a:lvl1pPr>
            <a:lvl2pPr marL="1056698" indent="-406422" algn="l" defTabSz="650276" rtl="0" eaLnBrk="1" latinLnBrk="0" hangingPunct="1">
              <a:spcBef>
                <a:spcPct val="20000"/>
              </a:spcBef>
              <a:buFont typeface="Arial"/>
              <a:buChar char="–"/>
              <a:defRPr sz="4000" kern="1200">
                <a:solidFill>
                  <a:schemeClr val="tx1"/>
                </a:solidFill>
                <a:latin typeface="Geneva"/>
                <a:ea typeface="+mn-ea"/>
                <a:cs typeface="Geneva"/>
              </a:defRPr>
            </a:lvl2pPr>
            <a:lvl3pPr marL="1625689" indent="-325138" algn="l" defTabSz="650276" rtl="0" eaLnBrk="1" latinLnBrk="0" hangingPunct="1">
              <a:spcBef>
                <a:spcPct val="20000"/>
              </a:spcBef>
              <a:buFont typeface="Arial"/>
              <a:buChar char="•"/>
              <a:defRPr sz="3400" kern="1200">
                <a:solidFill>
                  <a:schemeClr val="tx1"/>
                </a:solidFill>
                <a:latin typeface="Geneva"/>
                <a:ea typeface="+mn-ea"/>
                <a:cs typeface="Geneva"/>
              </a:defRPr>
            </a:lvl3pPr>
            <a:lvl4pPr marL="2275964" indent="-325138" algn="l" defTabSz="650276" rtl="0" eaLnBrk="1" latinLnBrk="0" hangingPunct="1">
              <a:spcBef>
                <a:spcPct val="20000"/>
              </a:spcBef>
              <a:buFont typeface="Arial"/>
              <a:buChar char="–"/>
              <a:defRPr sz="2800" kern="1200">
                <a:solidFill>
                  <a:schemeClr val="tx1"/>
                </a:solidFill>
                <a:latin typeface="Geneva"/>
                <a:ea typeface="+mn-ea"/>
                <a:cs typeface="Geneva"/>
              </a:defRPr>
            </a:lvl4pPr>
            <a:lvl5pPr marL="2926240" indent="-325138" algn="l" defTabSz="650276" rtl="0" eaLnBrk="1" latinLnBrk="0" hangingPunct="1">
              <a:spcBef>
                <a:spcPct val="20000"/>
              </a:spcBef>
              <a:buFont typeface="Arial"/>
              <a:buChar char="»"/>
              <a:defRPr sz="2800" kern="1200">
                <a:solidFill>
                  <a:schemeClr val="tx1"/>
                </a:solidFill>
                <a:latin typeface="Geneva"/>
                <a:ea typeface="+mn-ea"/>
                <a:cs typeface="Geneva"/>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Font typeface="Arial"/>
              <a:buNone/>
            </a:pPr>
            <a:r>
              <a:rPr lang="en-US" sz="3600" b="1" dirty="0" smtClean="0"/>
              <a:t>Inflammation in pathology = </a:t>
            </a:r>
            <a:br>
              <a:rPr lang="en-US" sz="3600" b="1" dirty="0" smtClean="0"/>
            </a:br>
            <a:r>
              <a:rPr lang="en-US" sz="3600" b="1" dirty="0" smtClean="0"/>
              <a:t>Repair deficit in physiology</a:t>
            </a:r>
          </a:p>
          <a:p>
            <a:pPr marL="0" indent="0">
              <a:buFont typeface="Arial"/>
              <a:buNone/>
            </a:pPr>
            <a:endParaRPr lang="en-US" sz="3600" b="1" dirty="0" smtClean="0"/>
          </a:p>
          <a:p>
            <a:pPr marL="0" indent="0">
              <a:buFont typeface="Arial"/>
              <a:buNone/>
            </a:pPr>
            <a:r>
              <a:rPr lang="en-US" sz="3600" b="1" dirty="0" smtClean="0"/>
              <a:t>Healthy body repairs without </a:t>
            </a:r>
            <a:r>
              <a:rPr lang="en-US" sz="3600" b="1" dirty="0" err="1" smtClean="0">
                <a:solidFill>
                  <a:srgbClr val="F5522B"/>
                </a:solidFill>
                <a:effectLst>
                  <a:glow rad="50800">
                    <a:schemeClr val="bg1">
                      <a:alpha val="75000"/>
                    </a:schemeClr>
                  </a:glow>
                </a:effectLst>
              </a:rPr>
              <a:t>hsCRP</a:t>
            </a:r>
            <a:r>
              <a:rPr lang="en-US" sz="3600" b="1" dirty="0" smtClean="0"/>
              <a:t> that </a:t>
            </a:r>
            <a:r>
              <a:rPr lang="en-US" sz="3600" b="1" i="1" dirty="0" smtClean="0"/>
              <a:t>calls</a:t>
            </a:r>
            <a:r>
              <a:rPr lang="en-US" sz="3600" b="1" dirty="0" smtClean="0"/>
              <a:t> for reserves to complete repair; an inducible rapid response protein</a:t>
            </a:r>
          </a:p>
        </p:txBody>
      </p:sp>
      <p:sp>
        <p:nvSpPr>
          <p:cNvPr id="6" name="Rectangle 5"/>
          <p:cNvSpPr/>
          <p:nvPr/>
        </p:nvSpPr>
        <p:spPr>
          <a:xfrm>
            <a:off x="457808" y="7418409"/>
            <a:ext cx="12272197" cy="1938992"/>
          </a:xfrm>
          <a:prstGeom prst="rect">
            <a:avLst/>
          </a:prstGeom>
        </p:spPr>
        <p:txBody>
          <a:bodyPr wrap="square">
            <a:spAutoFit/>
          </a:bodyPr>
          <a:lstStyle/>
          <a:p>
            <a:r>
              <a:rPr lang="en-US" sz="2400" b="1" dirty="0" err="1"/>
              <a:t>Vavuranakis</a:t>
            </a:r>
            <a:r>
              <a:rPr lang="en-US" sz="2400" b="1" dirty="0"/>
              <a:t> M, </a:t>
            </a:r>
            <a:r>
              <a:rPr lang="en-US" sz="2400" b="1" dirty="0" err="1"/>
              <a:t>Kariori</a:t>
            </a:r>
            <a:r>
              <a:rPr lang="en-US" sz="2400" b="1" dirty="0"/>
              <a:t> MG, </a:t>
            </a:r>
            <a:r>
              <a:rPr lang="en-US" sz="2400" b="1" dirty="0" err="1"/>
              <a:t>Kalogeras</a:t>
            </a:r>
            <a:r>
              <a:rPr lang="en-US" sz="2400" b="1" dirty="0"/>
              <a:t> KI, </a:t>
            </a:r>
            <a:r>
              <a:rPr lang="en-US" sz="2400" b="1" dirty="0" err="1"/>
              <a:t>Vrachatis</a:t>
            </a:r>
            <a:r>
              <a:rPr lang="en-US" sz="2400" b="1" dirty="0"/>
              <a:t> DA, Moldovan C, </a:t>
            </a:r>
            <a:r>
              <a:rPr lang="en-US" sz="2400" b="1" dirty="0" err="1"/>
              <a:t>Tousoulis</a:t>
            </a:r>
            <a:r>
              <a:rPr lang="en-US" sz="2400" b="1" dirty="0"/>
              <a:t> D, </a:t>
            </a:r>
            <a:r>
              <a:rPr lang="en-US" sz="2400" b="1" dirty="0" err="1"/>
              <a:t>Stefanadis</a:t>
            </a:r>
            <a:r>
              <a:rPr lang="en-US" sz="2400" b="1" dirty="0"/>
              <a:t> C</a:t>
            </a:r>
            <a:r>
              <a:rPr lang="en-US" sz="2400" b="1" dirty="0" smtClean="0"/>
              <a:t>. </a:t>
            </a:r>
            <a:r>
              <a:rPr lang="en-US" sz="2400" b="1" dirty="0" smtClean="0">
                <a:hlinkClick r:id="rId2"/>
              </a:rPr>
              <a:t>Biomarkers as a guide of medical treatment in cardiovascular diseases.</a:t>
            </a:r>
            <a:r>
              <a:rPr lang="en-US" sz="2400" b="1" dirty="0" smtClean="0"/>
              <a:t> </a:t>
            </a:r>
            <a:br>
              <a:rPr lang="en-US" sz="2400" b="1" dirty="0" smtClean="0"/>
            </a:br>
            <a:r>
              <a:rPr lang="en-US" sz="2400" b="1" dirty="0" err="1" smtClean="0"/>
              <a:t>Curr</a:t>
            </a:r>
            <a:r>
              <a:rPr lang="en-US" sz="2400" b="1" dirty="0" smtClean="0"/>
              <a:t> Med Chem. 2012;19(16):2485-2496</a:t>
            </a:r>
          </a:p>
          <a:p>
            <a:r>
              <a:rPr lang="en-US" sz="2400" b="1" dirty="0"/>
              <a:t>Silva D, </a:t>
            </a:r>
            <a:r>
              <a:rPr lang="en-US" sz="2400" b="1" dirty="0" err="1"/>
              <a:t>Pais</a:t>
            </a:r>
            <a:r>
              <a:rPr lang="en-US" sz="2400" b="1" dirty="0"/>
              <a:t> de </a:t>
            </a:r>
            <a:r>
              <a:rPr lang="en-US" sz="2400" b="1" dirty="0" err="1"/>
              <a:t>Lacerda</a:t>
            </a:r>
            <a:r>
              <a:rPr lang="en-US" sz="2400" b="1" dirty="0"/>
              <a:t> A. High-sensitivity C-reactive protein as a biomarker of risk in coronary artery disease, Rev Port </a:t>
            </a:r>
            <a:r>
              <a:rPr lang="en-US" sz="2400" b="1" dirty="0" err="1"/>
              <a:t>Cardiol</a:t>
            </a:r>
            <a:r>
              <a:rPr lang="en-US" sz="2400" b="1" dirty="0"/>
              <a:t>. 2012;31:733-745</a:t>
            </a:r>
          </a:p>
        </p:txBody>
      </p:sp>
    </p:spTree>
    <p:extLst>
      <p:ext uri="{BB962C8B-B14F-4D97-AF65-F5344CB8AC3E}">
        <p14:creationId xmlns:p14="http://schemas.microsoft.com/office/powerpoint/2010/main" val="322844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522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 name="Rectangle 9"/>
          <p:cNvSpPr/>
          <p:nvPr/>
        </p:nvSpPr>
        <p:spPr>
          <a:xfrm>
            <a:off x="0" y="0"/>
            <a:ext cx="11515135" cy="783703"/>
          </a:xfrm>
          <a:prstGeom prst="rect">
            <a:avLst/>
          </a:prstGeom>
          <a:solidFill>
            <a:srgbClr val="F5522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8" name="Title 1"/>
          <p:cNvSpPr>
            <a:spLocks noGrp="1"/>
          </p:cNvSpPr>
          <p:nvPr>
            <p:ph type="title"/>
          </p:nvPr>
        </p:nvSpPr>
        <p:spPr>
          <a:xfrm>
            <a:off x="650161" y="-680"/>
            <a:ext cx="11702892" cy="783703"/>
          </a:xfrm>
        </p:spPr>
        <p:txBody>
          <a:bodyPr>
            <a:normAutofit fontScale="90000"/>
          </a:bodyPr>
          <a:lstStyle/>
          <a:p>
            <a:r>
              <a:rPr lang="en-US" dirty="0" err="1" smtClean="0">
                <a:solidFill>
                  <a:srgbClr val="FFFFFF"/>
                </a:solidFill>
              </a:rPr>
              <a:t>hsCRP</a:t>
            </a:r>
            <a:r>
              <a:rPr lang="en-US" dirty="0" smtClean="0">
                <a:solidFill>
                  <a:srgbClr val="FFFFFF"/>
                </a:solidFill>
              </a:rPr>
              <a:t> </a:t>
            </a:r>
            <a:r>
              <a:rPr lang="en-US" i="1" dirty="0" smtClean="0">
                <a:solidFill>
                  <a:srgbClr val="FFFFFF"/>
                </a:solidFill>
              </a:rPr>
              <a:t>is </a:t>
            </a:r>
            <a:r>
              <a:rPr lang="en-US" b="1" dirty="0">
                <a:solidFill>
                  <a:srgbClr val="FFFFFF"/>
                </a:solidFill>
              </a:rPr>
              <a:t>physiologic cry for repair</a:t>
            </a:r>
            <a:endParaRPr lang="en-US" dirty="0">
              <a:solidFill>
                <a:srgbClr val="FFFFFF"/>
              </a:solidFill>
            </a:endParaRPr>
          </a:p>
        </p:txBody>
      </p:sp>
      <p:sp>
        <p:nvSpPr>
          <p:cNvPr id="2" name="Rectangle 1"/>
          <p:cNvSpPr/>
          <p:nvPr/>
        </p:nvSpPr>
        <p:spPr>
          <a:xfrm>
            <a:off x="383967" y="8837723"/>
            <a:ext cx="12619245" cy="892552"/>
          </a:xfrm>
          <a:prstGeom prst="rect">
            <a:avLst/>
          </a:prstGeom>
        </p:spPr>
        <p:txBody>
          <a:bodyPr wrap="square">
            <a:spAutoFit/>
          </a:bodyPr>
          <a:lstStyle/>
          <a:p>
            <a:r>
              <a:rPr lang="en-US" dirty="0">
                <a:solidFill>
                  <a:srgbClr val="FFFFFF"/>
                </a:solidFill>
              </a:rPr>
              <a:t>Silva D, </a:t>
            </a:r>
            <a:r>
              <a:rPr lang="en-US" dirty="0" err="1">
                <a:solidFill>
                  <a:srgbClr val="FFFFFF"/>
                </a:solidFill>
              </a:rPr>
              <a:t>Pais</a:t>
            </a:r>
            <a:r>
              <a:rPr lang="en-US" dirty="0">
                <a:solidFill>
                  <a:srgbClr val="FFFFFF"/>
                </a:solidFill>
              </a:rPr>
              <a:t> de </a:t>
            </a:r>
            <a:r>
              <a:rPr lang="en-US" dirty="0" err="1">
                <a:solidFill>
                  <a:srgbClr val="FFFFFF"/>
                </a:solidFill>
              </a:rPr>
              <a:t>Lacerda</a:t>
            </a:r>
            <a:r>
              <a:rPr lang="en-US" dirty="0">
                <a:solidFill>
                  <a:srgbClr val="FFFFFF"/>
                </a:solidFill>
              </a:rPr>
              <a:t> A. High-sensitivity C-reactive protein as a biomarker of risk in coronary artery disease, Rev Port </a:t>
            </a:r>
            <a:r>
              <a:rPr lang="en-US" dirty="0" err="1">
                <a:solidFill>
                  <a:srgbClr val="FFFFFF"/>
                </a:solidFill>
              </a:rPr>
              <a:t>Cardiol</a:t>
            </a:r>
            <a:r>
              <a:rPr lang="en-US" dirty="0">
                <a:solidFill>
                  <a:srgbClr val="FFFFFF"/>
                </a:solidFill>
              </a:rPr>
              <a:t>. 2012;31:733-745</a:t>
            </a:r>
          </a:p>
        </p:txBody>
      </p:sp>
      <p:pic>
        <p:nvPicPr>
          <p:cNvPr id="3" name="Picture 2" descr="slide_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146" y="783703"/>
            <a:ext cx="10612920" cy="8604710"/>
          </a:xfrm>
          <a:prstGeom prst="rect">
            <a:avLst/>
          </a:prstGeom>
        </p:spPr>
      </p:pic>
    </p:spTree>
    <p:extLst>
      <p:ext uri="{BB962C8B-B14F-4D97-AF65-F5344CB8AC3E}">
        <p14:creationId xmlns:p14="http://schemas.microsoft.com/office/powerpoint/2010/main" val="427645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61" y="134768"/>
            <a:ext cx="11702892" cy="783703"/>
          </a:xfrm>
        </p:spPr>
        <p:txBody>
          <a:bodyPr>
            <a:normAutofit fontScale="90000"/>
          </a:bodyPr>
          <a:lstStyle/>
          <a:p>
            <a:r>
              <a:rPr lang="en-US" dirty="0" smtClean="0">
                <a:solidFill>
                  <a:srgbClr val="FFFFFF"/>
                </a:solidFill>
              </a:rPr>
              <a:t>    Understanding… Life as Paradox</a:t>
            </a:r>
            <a:endParaRPr lang="en-US" dirty="0">
              <a:solidFill>
                <a:srgbClr val="FFFFFF"/>
              </a:solidFill>
            </a:endParaRPr>
          </a:p>
        </p:txBody>
      </p:sp>
      <p:sp>
        <p:nvSpPr>
          <p:cNvPr id="3" name="Content Placeholder 2"/>
          <p:cNvSpPr>
            <a:spLocks noGrp="1"/>
          </p:cNvSpPr>
          <p:nvPr>
            <p:ph idx="4294967295"/>
          </p:nvPr>
        </p:nvSpPr>
        <p:spPr>
          <a:xfrm>
            <a:off x="650161" y="2276581"/>
            <a:ext cx="11702892" cy="6439021"/>
          </a:xfrm>
        </p:spPr>
        <p:txBody>
          <a:bodyPr>
            <a:normAutofit fontScale="92500" lnSpcReduction="10000"/>
          </a:bodyPr>
          <a:lstStyle/>
          <a:p>
            <a:r>
              <a:rPr lang="en-US" dirty="0" smtClean="0">
                <a:solidFill>
                  <a:srgbClr val="FFFF00"/>
                </a:solidFill>
              </a:rPr>
              <a:t>Mechanistic, Allopathic view: </a:t>
            </a:r>
            <a:r>
              <a:rPr lang="en-US" dirty="0" smtClean="0">
                <a:solidFill>
                  <a:srgbClr val="FFFFFF"/>
                </a:solidFill>
              </a:rPr>
              <a:t>Experience and interpret life </a:t>
            </a:r>
            <a:r>
              <a:rPr lang="en-US" i="1" dirty="0" smtClean="0">
                <a:solidFill>
                  <a:srgbClr val="FFFFFF"/>
                </a:solidFill>
              </a:rPr>
              <a:t>as if </a:t>
            </a:r>
            <a:r>
              <a:rPr lang="en-US" dirty="0" smtClean="0">
                <a:solidFill>
                  <a:srgbClr val="FFFFFF"/>
                </a:solidFill>
              </a:rPr>
              <a:t>Newtonian mechanics explains physiology &amp; health</a:t>
            </a:r>
            <a:br>
              <a:rPr lang="en-US" dirty="0" smtClean="0">
                <a:solidFill>
                  <a:srgbClr val="FFFFFF"/>
                </a:solidFill>
              </a:rPr>
            </a:br>
            <a:endParaRPr lang="en-US" dirty="0" smtClean="0">
              <a:solidFill>
                <a:srgbClr val="FFFFFF"/>
              </a:solidFill>
            </a:endParaRPr>
          </a:p>
          <a:p>
            <a:r>
              <a:rPr lang="en-US" dirty="0">
                <a:solidFill>
                  <a:srgbClr val="FFFF00"/>
                </a:solidFill>
              </a:rPr>
              <a:t>Q</a:t>
            </a:r>
            <a:r>
              <a:rPr lang="en-US" dirty="0" smtClean="0">
                <a:solidFill>
                  <a:srgbClr val="FFFF00"/>
                </a:solidFill>
              </a:rPr>
              <a:t>uantum </a:t>
            </a:r>
            <a:r>
              <a:rPr lang="en-US" dirty="0" err="1" smtClean="0">
                <a:solidFill>
                  <a:srgbClr val="FFFF00"/>
                </a:solidFill>
              </a:rPr>
              <a:t>electrodynamic</a:t>
            </a:r>
            <a:r>
              <a:rPr lang="en-US" dirty="0" smtClean="0">
                <a:solidFill>
                  <a:srgbClr val="FFFF00"/>
                </a:solidFill>
              </a:rPr>
              <a:t> non-equilibrium systems view</a:t>
            </a:r>
            <a:r>
              <a:rPr lang="en-US" dirty="0" smtClean="0">
                <a:solidFill>
                  <a:srgbClr val="FFFFFF"/>
                </a:solidFill>
              </a:rPr>
              <a:t>: </a:t>
            </a:r>
            <a:r>
              <a:rPr lang="en-US" dirty="0">
                <a:solidFill>
                  <a:srgbClr val="FFFFFF"/>
                </a:solidFill>
              </a:rPr>
              <a:t>I</a:t>
            </a:r>
            <a:r>
              <a:rPr lang="en-US" dirty="0" smtClean="0">
                <a:solidFill>
                  <a:srgbClr val="FFFFFF"/>
                </a:solidFill>
              </a:rPr>
              <a:t>ntrinsic to </a:t>
            </a:r>
            <a:r>
              <a:rPr lang="en-US" b="1" dirty="0" smtClean="0">
                <a:solidFill>
                  <a:srgbClr val="FFFFFF"/>
                </a:solidFill>
              </a:rPr>
              <a:t>TCM, Eclectic, Homeopathy, Ayurveda, </a:t>
            </a:r>
            <a:r>
              <a:rPr lang="en-US" b="1" dirty="0" err="1" smtClean="0">
                <a:solidFill>
                  <a:srgbClr val="FFFFFF"/>
                </a:solidFill>
              </a:rPr>
              <a:t>Kampo</a:t>
            </a:r>
            <a:r>
              <a:rPr lang="en-US" b="1" dirty="0" smtClean="0">
                <a:solidFill>
                  <a:srgbClr val="FFFFFF"/>
                </a:solidFill>
              </a:rPr>
              <a:t> and </a:t>
            </a:r>
            <a:r>
              <a:rPr lang="en-US" b="1" dirty="0" err="1" smtClean="0">
                <a:solidFill>
                  <a:srgbClr val="FFFFFF"/>
                </a:solidFill>
              </a:rPr>
              <a:t>Hikme</a:t>
            </a:r>
            <a:r>
              <a:rPr lang="en-US" dirty="0" err="1" smtClean="0">
                <a:solidFill>
                  <a:srgbClr val="FFFFFF"/>
                </a:solidFill>
              </a:rPr>
              <a:t>t</a:t>
            </a:r>
            <a:r>
              <a:rPr lang="en-US" dirty="0" smtClean="0">
                <a:solidFill>
                  <a:srgbClr val="FFFFFF"/>
                </a:solidFill>
              </a:rPr>
              <a:t> medical systems </a:t>
            </a:r>
            <a:br>
              <a:rPr lang="en-US" dirty="0" smtClean="0">
                <a:solidFill>
                  <a:srgbClr val="FFFFFF"/>
                </a:solidFill>
              </a:rPr>
            </a:br>
            <a:r>
              <a:rPr lang="en-US" dirty="0" smtClean="0">
                <a:solidFill>
                  <a:srgbClr val="FFFFFF"/>
                </a:solidFill>
              </a:rPr>
              <a:t/>
            </a:r>
            <a:br>
              <a:rPr lang="en-US" dirty="0" smtClean="0">
                <a:solidFill>
                  <a:srgbClr val="FFFFFF"/>
                </a:solidFill>
              </a:rPr>
            </a:br>
            <a:endParaRPr lang="en-US" dirty="0" smtClean="0">
              <a:solidFill>
                <a:srgbClr val="FFFFFF"/>
              </a:solidFill>
            </a:endParaRPr>
          </a:p>
          <a:p>
            <a:pPr marL="0" indent="0">
              <a:buNone/>
            </a:pPr>
            <a:endParaRPr lang="en-US" sz="2600" dirty="0">
              <a:solidFill>
                <a:srgbClr val="FFFFFF"/>
              </a:solidFill>
            </a:endParaRPr>
          </a:p>
        </p:txBody>
      </p:sp>
      <p:pic>
        <p:nvPicPr>
          <p:cNvPr id="5" name="Picture 4" descr="color-squa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535792" y="0"/>
            <a:ext cx="484648" cy="9756775"/>
          </a:xfrm>
          <a:prstGeom prst="rect">
            <a:avLst/>
          </a:prstGeom>
        </p:spPr>
      </p:pic>
      <p:sp>
        <p:nvSpPr>
          <p:cNvPr id="6" name="Rectangle 5"/>
          <p:cNvSpPr/>
          <p:nvPr/>
        </p:nvSpPr>
        <p:spPr>
          <a:xfrm>
            <a:off x="650161" y="7973444"/>
            <a:ext cx="11415285" cy="1015663"/>
          </a:xfrm>
          <a:prstGeom prst="rect">
            <a:avLst/>
          </a:prstGeom>
        </p:spPr>
        <p:txBody>
          <a:bodyPr wrap="square">
            <a:spAutoFit/>
          </a:bodyPr>
          <a:lstStyle/>
          <a:p>
            <a:r>
              <a:rPr lang="en-US" sz="2000" b="1" dirty="0" err="1">
                <a:solidFill>
                  <a:srgbClr val="FFFFFF"/>
                </a:solidFill>
              </a:rPr>
              <a:t>Prigogone</a:t>
            </a:r>
            <a:r>
              <a:rPr lang="en-US" sz="2000" b="1" dirty="0">
                <a:solidFill>
                  <a:srgbClr val="FFFFFF"/>
                </a:solidFill>
              </a:rPr>
              <a:t> I and </a:t>
            </a:r>
            <a:r>
              <a:rPr lang="en-US" sz="2000" b="1" dirty="0" err="1">
                <a:solidFill>
                  <a:srgbClr val="FFFFFF"/>
                </a:solidFill>
              </a:rPr>
              <a:t>Stengers</a:t>
            </a:r>
            <a:r>
              <a:rPr lang="en-US" sz="2000" b="1" dirty="0">
                <a:solidFill>
                  <a:srgbClr val="FFFFFF"/>
                </a:solidFill>
              </a:rPr>
              <a:t> I. Order Out of Chaos: Man's New Dialogue with Nature, Bantam </a:t>
            </a:r>
            <a:r>
              <a:rPr lang="en-US" sz="2000" b="1" dirty="0" smtClean="0">
                <a:solidFill>
                  <a:srgbClr val="FFFFFF"/>
                </a:solidFill>
              </a:rPr>
              <a:t>Books, 1984.</a:t>
            </a:r>
          </a:p>
          <a:p>
            <a:r>
              <a:rPr lang="en-US" sz="2000" b="1" dirty="0">
                <a:solidFill>
                  <a:srgbClr val="FFFFFF"/>
                </a:solidFill>
              </a:rPr>
              <a:t>Korzybski </a:t>
            </a:r>
            <a:r>
              <a:rPr lang="en-US" sz="2000" b="1" dirty="0" smtClean="0">
                <a:solidFill>
                  <a:srgbClr val="FFFFFF"/>
                </a:solidFill>
              </a:rPr>
              <a:t>A. </a:t>
            </a:r>
            <a:r>
              <a:rPr lang="en-US" sz="2000" b="1" dirty="0">
                <a:solidFill>
                  <a:srgbClr val="FFFFFF"/>
                </a:solidFill>
              </a:rPr>
              <a:t>Science and Sanity: An Introduction to Non-Aristotelian Systems and General </a:t>
            </a:r>
            <a:r>
              <a:rPr lang="en-US" sz="2000" b="1" dirty="0" smtClean="0">
                <a:solidFill>
                  <a:srgbClr val="FFFFFF"/>
                </a:solidFill>
              </a:rPr>
              <a:t>Semantics, </a:t>
            </a:r>
            <a:r>
              <a:rPr lang="en-US" sz="2000" b="1" dirty="0">
                <a:solidFill>
                  <a:srgbClr val="FFFFFF"/>
                </a:solidFill>
              </a:rPr>
              <a:t>Institute of General </a:t>
            </a:r>
            <a:r>
              <a:rPr lang="en-US" sz="2000" b="1" dirty="0" smtClean="0">
                <a:solidFill>
                  <a:srgbClr val="FFFFFF"/>
                </a:solidFill>
              </a:rPr>
              <a:t>Semantics, </a:t>
            </a:r>
            <a:r>
              <a:rPr lang="en-US" sz="2000" b="1" dirty="0">
                <a:solidFill>
                  <a:srgbClr val="FFFFFF"/>
                </a:solidFill>
              </a:rPr>
              <a:t>5</a:t>
            </a:r>
            <a:r>
              <a:rPr lang="en-US" sz="2000" b="1" baseline="30000" dirty="0">
                <a:solidFill>
                  <a:srgbClr val="FFFFFF"/>
                </a:solidFill>
              </a:rPr>
              <a:t>th</a:t>
            </a:r>
            <a:r>
              <a:rPr lang="en-US" sz="2000" b="1" dirty="0">
                <a:solidFill>
                  <a:srgbClr val="FFFFFF"/>
                </a:solidFill>
              </a:rPr>
              <a:t> Edition </a:t>
            </a:r>
            <a:r>
              <a:rPr lang="en-US" sz="2000" b="1" dirty="0" smtClean="0">
                <a:solidFill>
                  <a:srgbClr val="FFFFFF"/>
                </a:solidFill>
              </a:rPr>
              <a:t>1994.</a:t>
            </a:r>
            <a:endParaRPr lang="en-US" sz="2000" b="1" dirty="0">
              <a:solidFill>
                <a:srgbClr val="FFFFFF"/>
              </a:solidFill>
            </a:endParaRPr>
          </a:p>
        </p:txBody>
      </p:sp>
    </p:spTree>
    <p:extLst>
      <p:ext uri="{BB962C8B-B14F-4D97-AF65-F5344CB8AC3E}">
        <p14:creationId xmlns:p14="http://schemas.microsoft.com/office/powerpoint/2010/main" val="99809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522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2" name="Rectangle 21"/>
          <p:cNvSpPr/>
          <p:nvPr/>
        </p:nvSpPr>
        <p:spPr>
          <a:xfrm>
            <a:off x="765389" y="1360880"/>
            <a:ext cx="11515135" cy="7274183"/>
          </a:xfrm>
          <a:prstGeom prst="rect">
            <a:avLst/>
          </a:prstGeom>
          <a:solidFill>
            <a:srgbClr val="F5522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eneva"/>
              <a:cs typeface="Geneva"/>
            </a:endParaRPr>
          </a:p>
        </p:txBody>
      </p:sp>
      <p:sp>
        <p:nvSpPr>
          <p:cNvPr id="10" name="Rectangle 9"/>
          <p:cNvSpPr/>
          <p:nvPr/>
        </p:nvSpPr>
        <p:spPr>
          <a:xfrm>
            <a:off x="765389" y="0"/>
            <a:ext cx="11515135" cy="783703"/>
          </a:xfrm>
          <a:prstGeom prst="rect">
            <a:avLst/>
          </a:prstGeom>
          <a:solidFill>
            <a:srgbClr val="F5522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eneva"/>
              <a:cs typeface="Geneva"/>
            </a:endParaRPr>
          </a:p>
        </p:txBody>
      </p:sp>
      <p:sp>
        <p:nvSpPr>
          <p:cNvPr id="6" name="Rectangle 5"/>
          <p:cNvSpPr/>
          <p:nvPr/>
        </p:nvSpPr>
        <p:spPr>
          <a:xfrm>
            <a:off x="26065121" y="2624141"/>
            <a:ext cx="769809" cy="6346421"/>
          </a:xfrm>
          <a:prstGeom prst="rect">
            <a:avLst/>
          </a:prstGeom>
          <a:solidFill>
            <a:srgbClr val="FF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55" tIns="65028" rIns="130055" bIns="65028" anchor="ctr"/>
          <a:lstStyle/>
          <a:p>
            <a:pPr algn="ctr">
              <a:defRPr/>
            </a:pPr>
            <a:endParaRPr lang="en-US" dirty="0"/>
          </a:p>
        </p:txBody>
      </p:sp>
      <p:sp>
        <p:nvSpPr>
          <p:cNvPr id="7" name="TextBox 2"/>
          <p:cNvSpPr txBox="1">
            <a:spLocks noChangeArrowheads="1"/>
          </p:cNvSpPr>
          <p:nvPr/>
        </p:nvSpPr>
        <p:spPr bwMode="auto">
          <a:xfrm>
            <a:off x="1151514" y="-5317"/>
            <a:ext cx="11129010" cy="81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b="1" dirty="0">
                <a:solidFill>
                  <a:srgbClr val="FFFFFF"/>
                </a:solidFill>
                <a:latin typeface="Geneva"/>
                <a:cs typeface="Geneva"/>
              </a:rPr>
              <a:t>ARIC, Circulation 2004;109:837-842</a:t>
            </a:r>
            <a:br>
              <a:rPr lang="en-US" sz="1400" b="1" dirty="0">
                <a:solidFill>
                  <a:srgbClr val="FFFFFF"/>
                </a:solidFill>
                <a:latin typeface="Geneva"/>
                <a:cs typeface="Geneva"/>
              </a:rPr>
            </a:br>
            <a:r>
              <a:rPr lang="en-US" sz="3000" b="1" dirty="0">
                <a:solidFill>
                  <a:srgbClr val="FFFFFF"/>
                </a:solidFill>
                <a:latin typeface="Geneva"/>
                <a:cs typeface="Geneva"/>
              </a:rPr>
              <a:t>Interaction of CRP &amp; Lp-PLA</a:t>
            </a:r>
            <a:r>
              <a:rPr lang="en-US" sz="3000" b="1" baseline="-25000" dirty="0">
                <a:solidFill>
                  <a:srgbClr val="FFFFFF"/>
                </a:solidFill>
                <a:latin typeface="Geneva"/>
                <a:cs typeface="Geneva"/>
              </a:rPr>
              <a:t>2</a:t>
            </a:r>
            <a:r>
              <a:rPr lang="en-US" sz="3000" b="1" dirty="0">
                <a:solidFill>
                  <a:srgbClr val="FFFFFF"/>
                </a:solidFill>
                <a:latin typeface="Geneva"/>
                <a:cs typeface="Geneva"/>
              </a:rPr>
              <a:t> CHD Risk in ARIC Stu</a:t>
            </a:r>
            <a:r>
              <a:rPr lang="en-US" b="1" dirty="0">
                <a:solidFill>
                  <a:srgbClr val="FFFFFF"/>
                </a:solidFill>
                <a:latin typeface="Geneva"/>
                <a:cs typeface="Geneva"/>
              </a:rPr>
              <a:t>dy</a:t>
            </a:r>
            <a:endParaRPr lang="en-US" dirty="0">
              <a:solidFill>
                <a:srgbClr val="FFFFFF"/>
              </a:solidFill>
              <a:latin typeface="Geneva"/>
              <a:cs typeface="Geneva"/>
            </a:endParaRPr>
          </a:p>
        </p:txBody>
      </p:sp>
      <p:pic>
        <p:nvPicPr>
          <p:cNvPr id="9" name="Picture 8" descr="CRP_Lp-PLA_Chart_BG.eps"/>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03571" y="2144583"/>
            <a:ext cx="7996073" cy="585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3894193" y="6056327"/>
            <a:ext cx="869138" cy="1942321"/>
          </a:xfrm>
          <a:prstGeom prst="rect">
            <a:avLst/>
          </a:prstGeom>
          <a:solidFill>
            <a:srgbClr val="401B03"/>
          </a:solidFill>
          <a:ln w="9525">
            <a:solidFill>
              <a:srgbClr val="FFFFFF"/>
            </a:solidFill>
            <a:miter lim="800000"/>
            <a:headEnd/>
            <a:tailEnd/>
          </a:ln>
          <a:effectLst>
            <a:outerShdw blurRad="63500" dist="38100" dir="5400000" algn="t" rotWithShape="0">
              <a:srgbClr val="000000">
                <a:alpha val="39999"/>
              </a:srgbClr>
            </a:outerShdw>
          </a:effectLst>
        </p:spPr>
        <p:txBody>
          <a:bodyPr lIns="130055" tIns="65028" rIns="130055" bIns="65028" anchor="ctr"/>
          <a:lstStyle/>
          <a:p>
            <a:pPr algn="ctr">
              <a:defRPr/>
            </a:pPr>
            <a:endParaRPr lang="en-US">
              <a:solidFill>
                <a:schemeClr val="lt1"/>
              </a:solidFill>
              <a:latin typeface="+mn-lt"/>
              <a:ea typeface="+mn-ea"/>
              <a:cs typeface="+mn-cs"/>
            </a:endParaRPr>
          </a:p>
        </p:txBody>
      </p:sp>
      <p:sp>
        <p:nvSpPr>
          <p:cNvPr id="12" name="Rectangle 11"/>
          <p:cNvSpPr>
            <a:spLocks noChangeArrowheads="1"/>
          </p:cNvSpPr>
          <p:nvPr/>
        </p:nvSpPr>
        <p:spPr bwMode="auto">
          <a:xfrm>
            <a:off x="4855889" y="6056327"/>
            <a:ext cx="869138" cy="1942321"/>
          </a:xfrm>
          <a:prstGeom prst="rect">
            <a:avLst/>
          </a:prstGeom>
          <a:solidFill>
            <a:srgbClr val="948A54"/>
          </a:solidFill>
          <a:ln w="9525">
            <a:solidFill>
              <a:srgbClr val="FFFFFF"/>
            </a:solidFill>
            <a:miter lim="800000"/>
            <a:headEnd/>
            <a:tailEnd/>
          </a:ln>
          <a:effectLst>
            <a:outerShdw blurRad="63500" dist="38100" dir="5400000" algn="t" rotWithShape="0">
              <a:srgbClr val="000000">
                <a:alpha val="39999"/>
              </a:srgbClr>
            </a:outerShdw>
          </a:effectLst>
        </p:spPr>
        <p:txBody>
          <a:bodyPr lIns="130055" tIns="65028" rIns="130055" bIns="65028" anchor="ctr"/>
          <a:lstStyle/>
          <a:p>
            <a:pPr algn="ctr">
              <a:defRPr/>
            </a:pPr>
            <a:endParaRPr lang="en-US">
              <a:solidFill>
                <a:schemeClr val="lt1"/>
              </a:solidFill>
              <a:latin typeface="+mn-lt"/>
              <a:ea typeface="+mn-ea"/>
              <a:cs typeface="+mn-cs"/>
            </a:endParaRPr>
          </a:p>
        </p:txBody>
      </p:sp>
      <p:sp>
        <p:nvSpPr>
          <p:cNvPr id="13" name="Rectangle 12"/>
          <p:cNvSpPr>
            <a:spLocks noChangeArrowheads="1"/>
          </p:cNvSpPr>
          <p:nvPr/>
        </p:nvSpPr>
        <p:spPr bwMode="auto">
          <a:xfrm>
            <a:off x="6153951" y="5559455"/>
            <a:ext cx="869139" cy="2439194"/>
          </a:xfrm>
          <a:prstGeom prst="rect">
            <a:avLst/>
          </a:prstGeom>
          <a:solidFill>
            <a:srgbClr val="401B03"/>
          </a:solidFill>
          <a:ln w="9525">
            <a:solidFill>
              <a:srgbClr val="FFFFFF"/>
            </a:solidFill>
            <a:miter lim="800000"/>
            <a:headEnd/>
            <a:tailEnd/>
          </a:ln>
          <a:effectLst>
            <a:outerShdw blurRad="63500" dist="38100" dir="5400000" algn="t" rotWithShape="0">
              <a:srgbClr val="000000">
                <a:alpha val="39999"/>
              </a:srgbClr>
            </a:outerShdw>
          </a:effectLst>
        </p:spPr>
        <p:txBody>
          <a:bodyPr lIns="130055" tIns="65028" rIns="130055" bIns="65028" anchor="ctr"/>
          <a:lstStyle/>
          <a:p>
            <a:pPr algn="ctr">
              <a:defRPr/>
            </a:pPr>
            <a:endParaRPr lang="en-US">
              <a:solidFill>
                <a:schemeClr val="lt1"/>
              </a:solidFill>
              <a:latin typeface="+mn-lt"/>
              <a:ea typeface="+mn-ea"/>
              <a:cs typeface="+mn-cs"/>
            </a:endParaRPr>
          </a:p>
        </p:txBody>
      </p:sp>
      <p:sp>
        <p:nvSpPr>
          <p:cNvPr id="14" name="Rectangle 13"/>
          <p:cNvSpPr>
            <a:spLocks noChangeArrowheads="1"/>
          </p:cNvSpPr>
          <p:nvPr/>
        </p:nvSpPr>
        <p:spPr bwMode="auto">
          <a:xfrm>
            <a:off x="7115647" y="2144583"/>
            <a:ext cx="869139" cy="5854065"/>
          </a:xfrm>
          <a:prstGeom prst="rect">
            <a:avLst/>
          </a:prstGeom>
          <a:solidFill>
            <a:srgbClr val="948A54"/>
          </a:solidFill>
          <a:ln w="9525">
            <a:solidFill>
              <a:srgbClr val="FFFFFF"/>
            </a:solidFill>
            <a:miter lim="800000"/>
            <a:headEnd/>
            <a:tailEnd/>
          </a:ln>
          <a:effectLst>
            <a:outerShdw blurRad="63500" dist="38100" dir="5400000" algn="t" rotWithShape="0">
              <a:srgbClr val="000000">
                <a:alpha val="39999"/>
              </a:srgbClr>
            </a:outerShdw>
          </a:effectLst>
        </p:spPr>
        <p:txBody>
          <a:bodyPr lIns="130055" tIns="65028" rIns="130055" bIns="65028" anchor="ctr"/>
          <a:lstStyle/>
          <a:p>
            <a:pPr algn="ctr">
              <a:defRPr/>
            </a:pPr>
            <a:endParaRPr lang="en-US">
              <a:solidFill>
                <a:schemeClr val="lt1"/>
              </a:solidFill>
              <a:latin typeface="+mn-lt"/>
              <a:ea typeface="+mn-ea"/>
              <a:cs typeface="+mn-cs"/>
            </a:endParaRPr>
          </a:p>
        </p:txBody>
      </p:sp>
      <p:sp>
        <p:nvSpPr>
          <p:cNvPr id="15" name="Rectangle 14"/>
          <p:cNvSpPr>
            <a:spLocks noChangeArrowheads="1"/>
          </p:cNvSpPr>
          <p:nvPr/>
        </p:nvSpPr>
        <p:spPr bwMode="auto">
          <a:xfrm>
            <a:off x="8569479" y="4577001"/>
            <a:ext cx="377004" cy="352328"/>
          </a:xfrm>
          <a:prstGeom prst="rect">
            <a:avLst/>
          </a:prstGeom>
          <a:solidFill>
            <a:srgbClr val="401B03"/>
          </a:solidFill>
          <a:ln w="9525">
            <a:solidFill>
              <a:srgbClr val="4A7EBB"/>
            </a:solidFill>
            <a:miter lim="800000"/>
            <a:headEnd/>
            <a:tailEnd/>
          </a:ln>
          <a:effectLst>
            <a:outerShdw blurRad="63500" dist="23000" dir="5400000" rotWithShape="0">
              <a:srgbClr val="000000">
                <a:alpha val="34999"/>
              </a:srgbClr>
            </a:outerShdw>
          </a:effectLst>
        </p:spPr>
        <p:txBody>
          <a:bodyPr lIns="130055" tIns="65028" rIns="130055" bIns="65028" anchor="ctr"/>
          <a:lstStyle/>
          <a:p>
            <a:pPr algn="ctr">
              <a:defRPr/>
            </a:pPr>
            <a:endParaRPr lang="en-US">
              <a:solidFill>
                <a:schemeClr val="lt1"/>
              </a:solidFill>
              <a:latin typeface="+mn-lt"/>
              <a:ea typeface="+mn-ea"/>
              <a:cs typeface="+mn-cs"/>
            </a:endParaRPr>
          </a:p>
        </p:txBody>
      </p:sp>
      <p:sp>
        <p:nvSpPr>
          <p:cNvPr id="16" name="Rectangle 15"/>
          <p:cNvSpPr>
            <a:spLocks noChangeArrowheads="1"/>
          </p:cNvSpPr>
          <p:nvPr/>
        </p:nvSpPr>
        <p:spPr bwMode="auto">
          <a:xfrm>
            <a:off x="8569479" y="5405876"/>
            <a:ext cx="377004" cy="352328"/>
          </a:xfrm>
          <a:prstGeom prst="rect">
            <a:avLst/>
          </a:prstGeom>
          <a:solidFill>
            <a:srgbClr val="948A54"/>
          </a:solidFill>
          <a:ln w="9525">
            <a:solidFill>
              <a:srgbClr val="4A7EBB"/>
            </a:solidFill>
            <a:miter lim="800000"/>
            <a:headEnd/>
            <a:tailEnd/>
          </a:ln>
          <a:effectLst>
            <a:outerShdw blurRad="63500" dist="23000" dir="5400000" rotWithShape="0">
              <a:srgbClr val="000000">
                <a:alpha val="34999"/>
              </a:srgbClr>
            </a:outerShdw>
          </a:effectLst>
        </p:spPr>
        <p:txBody>
          <a:bodyPr lIns="130055" tIns="65028" rIns="130055" bIns="65028" anchor="ctr"/>
          <a:lstStyle/>
          <a:p>
            <a:pPr algn="ctr">
              <a:defRPr/>
            </a:pPr>
            <a:endParaRPr lang="en-US">
              <a:solidFill>
                <a:schemeClr val="lt1"/>
              </a:solidFill>
              <a:latin typeface="+mn-lt"/>
              <a:ea typeface="+mn-ea"/>
              <a:cs typeface="+mn-cs"/>
            </a:endParaRPr>
          </a:p>
        </p:txBody>
      </p:sp>
      <p:sp>
        <p:nvSpPr>
          <p:cNvPr id="17" name="TextBox 15"/>
          <p:cNvSpPr txBox="1">
            <a:spLocks noChangeArrowheads="1"/>
          </p:cNvSpPr>
          <p:nvPr/>
        </p:nvSpPr>
        <p:spPr bwMode="auto">
          <a:xfrm>
            <a:off x="83322" y="8507802"/>
            <a:ext cx="13003213" cy="13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b="1" dirty="0" smtClean="0">
                <a:latin typeface="Calibri"/>
                <a:cs typeface="Calibri"/>
              </a:rPr>
              <a:t>C M </a:t>
            </a:r>
            <a:r>
              <a:rPr lang="en-US" sz="2000" b="1" dirty="0" err="1">
                <a:latin typeface="Calibri"/>
                <a:cs typeface="Calibri"/>
              </a:rPr>
              <a:t>Ballantyne</a:t>
            </a:r>
            <a:r>
              <a:rPr lang="en-US" sz="2000" b="1" dirty="0">
                <a:latin typeface="Calibri"/>
                <a:cs typeface="Calibri"/>
              </a:rPr>
              <a:t>,   </a:t>
            </a:r>
            <a:r>
              <a:rPr lang="en-US" sz="2000" b="1" dirty="0" smtClean="0">
                <a:latin typeface="Calibri"/>
                <a:cs typeface="Calibri"/>
              </a:rPr>
              <a:t>R C </a:t>
            </a:r>
            <a:r>
              <a:rPr lang="en-US" sz="2000" b="1" dirty="0" err="1">
                <a:latin typeface="Calibri"/>
                <a:cs typeface="Calibri"/>
              </a:rPr>
              <a:t>Hoogeveen</a:t>
            </a:r>
            <a:r>
              <a:rPr lang="en-US" sz="2000" b="1" dirty="0">
                <a:latin typeface="Calibri"/>
                <a:cs typeface="Calibri"/>
              </a:rPr>
              <a:t>,  </a:t>
            </a:r>
            <a:r>
              <a:rPr lang="en-US" sz="2000" b="1" dirty="0" smtClean="0">
                <a:latin typeface="Calibri"/>
                <a:cs typeface="Calibri"/>
              </a:rPr>
              <a:t>H Bang, J </a:t>
            </a:r>
            <a:r>
              <a:rPr lang="en-US" sz="2000" b="1" dirty="0" err="1" smtClean="0">
                <a:latin typeface="Calibri"/>
                <a:cs typeface="Calibri"/>
              </a:rPr>
              <a:t>Coresh</a:t>
            </a:r>
            <a:r>
              <a:rPr lang="en-US" sz="2000" b="1" dirty="0">
                <a:latin typeface="Calibri"/>
                <a:cs typeface="Calibri"/>
              </a:rPr>
              <a:t>,  </a:t>
            </a:r>
            <a:r>
              <a:rPr lang="en-US" sz="2000" b="1" dirty="0" smtClean="0">
                <a:latin typeface="Calibri"/>
                <a:cs typeface="Calibri"/>
              </a:rPr>
              <a:t>A R </a:t>
            </a:r>
            <a:r>
              <a:rPr lang="en-US" sz="2000" b="1" dirty="0">
                <a:latin typeface="Calibri"/>
                <a:cs typeface="Calibri"/>
              </a:rPr>
              <a:t>Folsom,  </a:t>
            </a:r>
            <a:r>
              <a:rPr lang="en-US" sz="2000" b="1" dirty="0" smtClean="0">
                <a:latin typeface="Calibri"/>
                <a:cs typeface="Calibri"/>
              </a:rPr>
              <a:t>G </a:t>
            </a:r>
            <a:r>
              <a:rPr lang="en-US" sz="2000" b="1" dirty="0" err="1" smtClean="0">
                <a:latin typeface="Calibri"/>
                <a:cs typeface="Calibri"/>
              </a:rPr>
              <a:t>Heiss</a:t>
            </a:r>
            <a:r>
              <a:rPr lang="en-US" sz="2000" b="1" dirty="0">
                <a:latin typeface="Calibri"/>
                <a:cs typeface="Calibri"/>
              </a:rPr>
              <a:t>,  </a:t>
            </a:r>
            <a:r>
              <a:rPr lang="en-US" sz="2000" b="1" dirty="0" smtClean="0">
                <a:latin typeface="Calibri"/>
                <a:cs typeface="Calibri"/>
              </a:rPr>
              <a:t>A R </a:t>
            </a:r>
            <a:r>
              <a:rPr lang="en-US" sz="2000" b="1" dirty="0" err="1" smtClean="0">
                <a:latin typeface="Calibri"/>
                <a:cs typeface="Calibri"/>
              </a:rPr>
              <a:t>Sharrett</a:t>
            </a:r>
            <a:r>
              <a:rPr lang="en-US" sz="2000" b="1" dirty="0">
                <a:latin typeface="Calibri"/>
                <a:cs typeface="Calibri"/>
              </a:rPr>
              <a:t>, Lipoprotein-Associated Phospholipase A</a:t>
            </a:r>
            <a:r>
              <a:rPr lang="en-US" sz="2000" b="1" baseline="-25000" dirty="0">
                <a:latin typeface="Calibri"/>
                <a:cs typeface="Calibri"/>
              </a:rPr>
              <a:t>2</a:t>
            </a:r>
            <a:r>
              <a:rPr lang="en-US" sz="2000" b="1" dirty="0">
                <a:latin typeface="Calibri"/>
                <a:cs typeface="Calibri"/>
              </a:rPr>
              <a:t>, High-Sensitivity C-Reactive Protein, and Risk for Incident Coronary Heart Disease in Middle-Aged Men and Women in the Atherosclerosis Risk in Communities (ARIC) Study </a:t>
            </a:r>
            <a:r>
              <a:rPr lang="en-US" sz="2000" b="1" i="1" dirty="0">
                <a:latin typeface="Calibri"/>
                <a:cs typeface="Calibri"/>
              </a:rPr>
              <a:t>Circulation</a:t>
            </a:r>
            <a:r>
              <a:rPr lang="en-US" sz="2000" b="1" dirty="0">
                <a:latin typeface="Calibri"/>
                <a:cs typeface="Calibri"/>
              </a:rPr>
              <a:t>. 2004; 109: 837-</a:t>
            </a:r>
            <a:r>
              <a:rPr lang="en-US" sz="2000" b="1" dirty="0" smtClean="0">
                <a:latin typeface="Calibri"/>
                <a:cs typeface="Calibri"/>
              </a:rPr>
              <a:t>842. </a:t>
            </a:r>
            <a:endParaRPr lang="en-US" sz="2000" b="1" dirty="0">
              <a:latin typeface="Calibri"/>
              <a:cs typeface="Calibri"/>
            </a:endParaRPr>
          </a:p>
          <a:p>
            <a:pPr algn="ctr"/>
            <a:endParaRPr lang="en-US" sz="2000" b="1" dirty="0">
              <a:latin typeface="Calibri"/>
              <a:cs typeface="Calibri"/>
            </a:endParaRPr>
          </a:p>
        </p:txBody>
      </p:sp>
      <p:sp>
        <p:nvSpPr>
          <p:cNvPr id="18" name="TextBox 17"/>
          <p:cNvSpPr txBox="1"/>
          <p:nvPr/>
        </p:nvSpPr>
        <p:spPr>
          <a:xfrm>
            <a:off x="3894192" y="3363737"/>
            <a:ext cx="1753668" cy="1882837"/>
          </a:xfrm>
          <a:prstGeom prst="rect">
            <a:avLst/>
          </a:prstGeom>
          <a:solidFill>
            <a:srgbClr val="FFFF00"/>
          </a:solidFill>
          <a:ln>
            <a:solidFill>
              <a:srgbClr val="FFFFFF"/>
            </a:solidFill>
          </a:ln>
          <a:effectLst>
            <a:outerShdw blurRad="76200" dir="18900000" sy="23000" kx="-1200000" algn="bl" rotWithShape="0">
              <a:prstClr val="black">
                <a:alpha val="20000"/>
              </a:prstClr>
            </a:outerShdw>
          </a:effectLst>
        </p:spPr>
        <p:txBody>
          <a:bodyPr wrap="square" lIns="130055" tIns="65028" rIns="130055" bIns="65028" rtlCol="0">
            <a:spAutoFit/>
          </a:bodyPr>
          <a:lstStyle/>
          <a:p>
            <a:r>
              <a:rPr lang="en-US" sz="2300" dirty="0">
                <a:effectLst>
                  <a:outerShdw blurRad="50800" dist="38100" dir="5400000" algn="t" rotWithShape="0">
                    <a:prstClr val="black">
                      <a:alpha val="40000"/>
                    </a:prstClr>
                  </a:outerShdw>
                </a:effectLst>
              </a:rPr>
              <a:t>Low risk when </a:t>
            </a:r>
          </a:p>
          <a:p>
            <a:r>
              <a:rPr lang="en-US" sz="2300" dirty="0">
                <a:effectLst>
                  <a:outerShdw blurRad="50800" dist="38100" dir="5400000" algn="t" rotWithShape="0">
                    <a:prstClr val="black">
                      <a:alpha val="40000"/>
                    </a:prstClr>
                  </a:outerShdw>
                </a:effectLst>
              </a:rPr>
              <a:t>Lp-PLA2 levels </a:t>
            </a:r>
          </a:p>
          <a:p>
            <a:r>
              <a:rPr lang="en-US" sz="2300" dirty="0">
                <a:effectLst>
                  <a:outerShdw blurRad="50800" dist="38100" dir="5400000" algn="t" rotWithShape="0">
                    <a:prstClr val="black">
                      <a:alpha val="40000"/>
                    </a:prstClr>
                  </a:outerShdw>
                </a:effectLst>
              </a:rPr>
              <a:t>are low</a:t>
            </a:r>
          </a:p>
        </p:txBody>
      </p:sp>
      <p:sp>
        <p:nvSpPr>
          <p:cNvPr id="19" name="TextBox 18"/>
          <p:cNvSpPr txBox="1"/>
          <p:nvPr/>
        </p:nvSpPr>
        <p:spPr>
          <a:xfrm>
            <a:off x="9019508" y="2144583"/>
            <a:ext cx="2259759" cy="1532542"/>
          </a:xfrm>
          <a:prstGeom prst="rect">
            <a:avLst/>
          </a:prstGeom>
          <a:solidFill>
            <a:srgbClr val="FFFF00"/>
          </a:solidFill>
          <a:ln>
            <a:solidFill>
              <a:srgbClr val="FFFFFF"/>
            </a:solidFill>
          </a:ln>
        </p:spPr>
        <p:txBody>
          <a:bodyPr wrap="square" lIns="130055" tIns="65028" rIns="130055" bIns="65028" rtlCol="0">
            <a:spAutoFit/>
          </a:bodyPr>
          <a:lstStyle/>
          <a:p>
            <a:r>
              <a:rPr lang="en-US" sz="2300" dirty="0">
                <a:solidFill>
                  <a:srgbClr val="000000"/>
                </a:solidFill>
                <a:effectLst>
                  <a:outerShdw blurRad="50800" dist="38100" dir="5400000" algn="t" rotWithShape="0">
                    <a:prstClr val="black">
                      <a:alpha val="40000"/>
                    </a:prstClr>
                  </a:outerShdw>
                </a:effectLst>
              </a:rPr>
              <a:t>Multiply risk when Lp-PLA2 and CRP levels increase</a:t>
            </a:r>
          </a:p>
        </p:txBody>
      </p:sp>
      <p:sp>
        <p:nvSpPr>
          <p:cNvPr id="20" name="Down Arrow 19"/>
          <p:cNvSpPr/>
          <p:nvPr/>
        </p:nvSpPr>
        <p:spPr>
          <a:xfrm>
            <a:off x="4567337" y="5363410"/>
            <a:ext cx="391985" cy="545396"/>
          </a:xfrm>
          <a:prstGeom prst="downArrow">
            <a:avLst/>
          </a:prstGeom>
          <a:solidFill>
            <a:srgbClr val="FFFF0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30055" tIns="65028" rIns="130055" bIns="65028" rtlCol="0" anchor="ctr"/>
          <a:lstStyle/>
          <a:p>
            <a:pPr algn="ctr"/>
            <a:endParaRPr lang="en-US"/>
          </a:p>
        </p:txBody>
      </p:sp>
      <p:sp>
        <p:nvSpPr>
          <p:cNvPr id="21" name="Left Arrow 20"/>
          <p:cNvSpPr/>
          <p:nvPr/>
        </p:nvSpPr>
        <p:spPr>
          <a:xfrm>
            <a:off x="8110589" y="2718303"/>
            <a:ext cx="777128" cy="385105"/>
          </a:xfrm>
          <a:prstGeom prst="leftArrow">
            <a:avLst/>
          </a:prstGeom>
          <a:solidFill>
            <a:srgbClr val="FFFF00"/>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130055" tIns="65028" rIns="130055" bIns="65028" rtlCol="0" anchor="ctr"/>
          <a:lstStyle/>
          <a:p>
            <a:pPr algn="ctr"/>
            <a:endParaRPr lang="en-US"/>
          </a:p>
        </p:txBody>
      </p:sp>
    </p:spTree>
    <p:extLst>
      <p:ext uri="{BB962C8B-B14F-4D97-AF65-F5344CB8AC3E}">
        <p14:creationId xmlns:p14="http://schemas.microsoft.com/office/powerpoint/2010/main" val="328142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522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6" name="Rectangle 5"/>
          <p:cNvSpPr/>
          <p:nvPr/>
        </p:nvSpPr>
        <p:spPr>
          <a:xfrm>
            <a:off x="26065121" y="2624141"/>
            <a:ext cx="769809" cy="6346421"/>
          </a:xfrm>
          <a:prstGeom prst="rect">
            <a:avLst/>
          </a:prstGeom>
          <a:solidFill>
            <a:srgbClr val="FF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55" tIns="65028" rIns="130055" bIns="65028" anchor="ctr"/>
          <a:lstStyle/>
          <a:p>
            <a:pPr algn="ctr">
              <a:defRPr/>
            </a:pPr>
            <a:endParaRPr lang="en-US" dirty="0"/>
          </a:p>
        </p:txBody>
      </p:sp>
      <p:graphicFrame>
        <p:nvGraphicFramePr>
          <p:cNvPr id="3" name="Chart 2"/>
          <p:cNvGraphicFramePr/>
          <p:nvPr>
            <p:extLst>
              <p:ext uri="{D42A27DB-BD31-4B8C-83A1-F6EECF244321}">
                <p14:modId xmlns:p14="http://schemas.microsoft.com/office/powerpoint/2010/main" val="2830046271"/>
              </p:ext>
            </p:extLst>
          </p:nvPr>
        </p:nvGraphicFramePr>
        <p:xfrm>
          <a:off x="372999" y="799332"/>
          <a:ext cx="12256846" cy="817123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986339" y="79037"/>
            <a:ext cx="11030534" cy="553998"/>
          </a:xfrm>
          <a:prstGeom prst="rect">
            <a:avLst/>
          </a:prstGeom>
          <a:noFill/>
        </p:spPr>
        <p:txBody>
          <a:bodyPr wrap="square" rtlCol="0">
            <a:spAutoFit/>
          </a:bodyPr>
          <a:lstStyle/>
          <a:p>
            <a:r>
              <a:rPr lang="en-US" sz="3000" b="1" dirty="0" smtClean="0">
                <a:latin typeface="Geneva"/>
                <a:cs typeface="Geneva"/>
              </a:rPr>
              <a:t>Moving Toward an </a:t>
            </a:r>
            <a:r>
              <a:rPr lang="en-US" sz="3000" b="1" dirty="0" err="1" smtClean="0">
                <a:latin typeface="Geneva"/>
                <a:cs typeface="Geneva"/>
              </a:rPr>
              <a:t>hs</a:t>
            </a:r>
            <a:r>
              <a:rPr lang="en-US" sz="3000" b="1" dirty="0" smtClean="0">
                <a:latin typeface="Geneva"/>
                <a:cs typeface="Geneva"/>
              </a:rPr>
              <a:t>-CRP Modified Framingham Risk Score</a:t>
            </a:r>
            <a:endParaRPr lang="en-US" sz="3000" b="1" dirty="0">
              <a:latin typeface="Geneva"/>
              <a:cs typeface="Geneva"/>
            </a:endParaRPr>
          </a:p>
        </p:txBody>
      </p:sp>
      <p:sp>
        <p:nvSpPr>
          <p:cNvPr id="5" name="TextBox 4"/>
          <p:cNvSpPr txBox="1"/>
          <p:nvPr/>
        </p:nvSpPr>
        <p:spPr>
          <a:xfrm rot="16200000">
            <a:off x="-2247771" y="4290611"/>
            <a:ext cx="5429692" cy="523220"/>
          </a:xfrm>
          <a:prstGeom prst="rect">
            <a:avLst/>
          </a:prstGeom>
          <a:noFill/>
        </p:spPr>
        <p:txBody>
          <a:bodyPr wrap="none" rtlCol="0">
            <a:spAutoFit/>
          </a:bodyPr>
          <a:lstStyle/>
          <a:p>
            <a:r>
              <a:rPr lang="en-US" sz="2800" b="1" dirty="0">
                <a:latin typeface="Geneva"/>
                <a:cs typeface="Geneva"/>
              </a:rPr>
              <a:t>CRP Modified Framingham Risk</a:t>
            </a:r>
            <a:endParaRPr lang="en-US" dirty="0"/>
          </a:p>
        </p:txBody>
      </p:sp>
      <p:sp>
        <p:nvSpPr>
          <p:cNvPr id="7" name="TextBox 6"/>
          <p:cNvSpPr txBox="1"/>
          <p:nvPr/>
        </p:nvSpPr>
        <p:spPr>
          <a:xfrm>
            <a:off x="1081885" y="8259309"/>
            <a:ext cx="5142892" cy="541687"/>
          </a:xfrm>
          <a:prstGeom prst="rect">
            <a:avLst/>
          </a:prstGeom>
          <a:noFill/>
        </p:spPr>
        <p:txBody>
          <a:bodyPr wrap="none" rtlCol="0">
            <a:spAutoFit/>
          </a:bodyPr>
          <a:lstStyle/>
          <a:p>
            <a:r>
              <a:rPr lang="en-US" dirty="0" smtClean="0"/>
              <a:t>Calculated Framingham 10-Year Risk</a:t>
            </a:r>
            <a:endParaRPr lang="en-US" dirty="0"/>
          </a:p>
        </p:txBody>
      </p:sp>
      <p:sp>
        <p:nvSpPr>
          <p:cNvPr id="8" name="TextBox 7"/>
          <p:cNvSpPr txBox="1"/>
          <p:nvPr/>
        </p:nvSpPr>
        <p:spPr>
          <a:xfrm>
            <a:off x="10466071" y="7790383"/>
            <a:ext cx="1928733" cy="492443"/>
          </a:xfrm>
          <a:prstGeom prst="rect">
            <a:avLst/>
          </a:prstGeom>
          <a:noFill/>
        </p:spPr>
        <p:txBody>
          <a:bodyPr wrap="none" rtlCol="0">
            <a:spAutoFit/>
          </a:bodyPr>
          <a:lstStyle/>
          <a:p>
            <a:r>
              <a:rPr lang="en-US" dirty="0" err="1" smtClean="0"/>
              <a:t>Hs</a:t>
            </a:r>
            <a:r>
              <a:rPr lang="en-US" dirty="0" smtClean="0"/>
              <a:t>-CRP mg/L</a:t>
            </a:r>
            <a:endParaRPr lang="en-US" dirty="0"/>
          </a:p>
        </p:txBody>
      </p:sp>
      <p:sp>
        <p:nvSpPr>
          <p:cNvPr id="9" name="TextBox 8"/>
          <p:cNvSpPr txBox="1"/>
          <p:nvPr/>
        </p:nvSpPr>
        <p:spPr>
          <a:xfrm>
            <a:off x="1685812" y="9111756"/>
            <a:ext cx="7575762" cy="400110"/>
          </a:xfrm>
          <a:prstGeom prst="rect">
            <a:avLst/>
          </a:prstGeom>
          <a:noFill/>
        </p:spPr>
        <p:txBody>
          <a:bodyPr wrap="none" rtlCol="0">
            <a:spAutoFit/>
          </a:bodyPr>
          <a:lstStyle/>
          <a:p>
            <a:r>
              <a:rPr lang="en-US" sz="2000" b="1" dirty="0" err="1" smtClean="0"/>
              <a:t>Ridker</a:t>
            </a:r>
            <a:r>
              <a:rPr lang="en-US" sz="2000" b="1" dirty="0" smtClean="0"/>
              <a:t> PM, Wilson PWF, Grundy SM. Circulation 2004; 109;2818-2925</a:t>
            </a:r>
            <a:endParaRPr lang="en-US" sz="2000" b="1" dirty="0"/>
          </a:p>
        </p:txBody>
      </p:sp>
    </p:spTree>
    <p:extLst>
      <p:ext uri="{BB962C8B-B14F-4D97-AF65-F5344CB8AC3E}">
        <p14:creationId xmlns:p14="http://schemas.microsoft.com/office/powerpoint/2010/main" val="338739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522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 name="Rectangle 9"/>
          <p:cNvSpPr/>
          <p:nvPr/>
        </p:nvSpPr>
        <p:spPr>
          <a:xfrm>
            <a:off x="0" y="0"/>
            <a:ext cx="11515135" cy="783703"/>
          </a:xfrm>
          <a:prstGeom prst="rect">
            <a:avLst/>
          </a:prstGeom>
          <a:solidFill>
            <a:srgbClr val="F5522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8" name="Title 1"/>
          <p:cNvSpPr>
            <a:spLocks noGrp="1"/>
          </p:cNvSpPr>
          <p:nvPr>
            <p:ph type="title"/>
          </p:nvPr>
        </p:nvSpPr>
        <p:spPr>
          <a:xfrm>
            <a:off x="650161" y="-680"/>
            <a:ext cx="11702892" cy="783703"/>
          </a:xfrm>
        </p:spPr>
        <p:txBody>
          <a:bodyPr>
            <a:normAutofit fontScale="90000"/>
          </a:bodyPr>
          <a:lstStyle/>
          <a:p>
            <a:r>
              <a:rPr lang="en-US" dirty="0" err="1" smtClean="0">
                <a:solidFill>
                  <a:srgbClr val="FFFFFF"/>
                </a:solidFill>
              </a:rPr>
              <a:t>hsCRP</a:t>
            </a:r>
            <a:r>
              <a:rPr lang="en-US" dirty="0" smtClean="0">
                <a:solidFill>
                  <a:srgbClr val="FFFFFF"/>
                </a:solidFill>
              </a:rPr>
              <a:t> </a:t>
            </a:r>
            <a:r>
              <a:rPr lang="en-US" i="1" dirty="0" smtClean="0">
                <a:solidFill>
                  <a:srgbClr val="FFFFFF"/>
                </a:solidFill>
              </a:rPr>
              <a:t>is </a:t>
            </a:r>
            <a:r>
              <a:rPr lang="en-US" dirty="0" smtClean="0">
                <a:solidFill>
                  <a:srgbClr val="FFFFFF"/>
                </a:solidFill>
              </a:rPr>
              <a:t>Primary Biomarker</a:t>
            </a:r>
            <a:endParaRPr lang="en-US" dirty="0">
              <a:solidFill>
                <a:srgbClr val="FFFFFF"/>
              </a:solidFill>
            </a:endParaRPr>
          </a:p>
        </p:txBody>
      </p:sp>
      <p:sp>
        <p:nvSpPr>
          <p:cNvPr id="5" name="Content Placeholder 2"/>
          <p:cNvSpPr txBox="1">
            <a:spLocks/>
          </p:cNvSpPr>
          <p:nvPr/>
        </p:nvSpPr>
        <p:spPr>
          <a:xfrm>
            <a:off x="650161" y="2276581"/>
            <a:ext cx="11702892" cy="4987031"/>
          </a:xfrm>
          <a:prstGeom prst="rect">
            <a:avLst/>
          </a:prstGeom>
        </p:spPr>
        <p:txBody>
          <a:bodyPr vert="horz" lIns="130055" tIns="65028" rIns="130055" bIns="65028" rtlCol="0">
            <a:normAutofit/>
          </a:bodyPr>
          <a:lstStyle>
            <a:lvl1pPr marL="487707" indent="-487707" algn="l" defTabSz="650276" rtl="0" eaLnBrk="1" latinLnBrk="0" hangingPunct="1">
              <a:spcBef>
                <a:spcPct val="20000"/>
              </a:spcBef>
              <a:buFont typeface="Arial"/>
              <a:buChar char="•"/>
              <a:defRPr sz="4600" kern="1200">
                <a:solidFill>
                  <a:schemeClr val="tx1"/>
                </a:solidFill>
                <a:latin typeface="Geneva"/>
                <a:ea typeface="+mn-ea"/>
                <a:cs typeface="Geneva"/>
              </a:defRPr>
            </a:lvl1pPr>
            <a:lvl2pPr marL="1056698" indent="-406422" algn="l" defTabSz="650276" rtl="0" eaLnBrk="1" latinLnBrk="0" hangingPunct="1">
              <a:spcBef>
                <a:spcPct val="20000"/>
              </a:spcBef>
              <a:buFont typeface="Arial"/>
              <a:buChar char="–"/>
              <a:defRPr sz="4000" kern="1200">
                <a:solidFill>
                  <a:schemeClr val="tx1"/>
                </a:solidFill>
                <a:latin typeface="Geneva"/>
                <a:ea typeface="+mn-ea"/>
                <a:cs typeface="Geneva"/>
              </a:defRPr>
            </a:lvl2pPr>
            <a:lvl3pPr marL="1625689" indent="-325138" algn="l" defTabSz="650276" rtl="0" eaLnBrk="1" latinLnBrk="0" hangingPunct="1">
              <a:spcBef>
                <a:spcPct val="20000"/>
              </a:spcBef>
              <a:buFont typeface="Arial"/>
              <a:buChar char="•"/>
              <a:defRPr sz="3400" kern="1200">
                <a:solidFill>
                  <a:schemeClr val="tx1"/>
                </a:solidFill>
                <a:latin typeface="Geneva"/>
                <a:ea typeface="+mn-ea"/>
                <a:cs typeface="Geneva"/>
              </a:defRPr>
            </a:lvl3pPr>
            <a:lvl4pPr marL="2275964" indent="-325138" algn="l" defTabSz="650276" rtl="0" eaLnBrk="1" latinLnBrk="0" hangingPunct="1">
              <a:spcBef>
                <a:spcPct val="20000"/>
              </a:spcBef>
              <a:buFont typeface="Arial"/>
              <a:buChar char="–"/>
              <a:defRPr sz="2800" kern="1200">
                <a:solidFill>
                  <a:schemeClr val="tx1"/>
                </a:solidFill>
                <a:latin typeface="Geneva"/>
                <a:ea typeface="+mn-ea"/>
                <a:cs typeface="Geneva"/>
              </a:defRPr>
            </a:lvl4pPr>
            <a:lvl5pPr marL="2926240" indent="-325138" algn="l" defTabSz="650276" rtl="0" eaLnBrk="1" latinLnBrk="0" hangingPunct="1">
              <a:spcBef>
                <a:spcPct val="20000"/>
              </a:spcBef>
              <a:buFont typeface="Arial"/>
              <a:buChar char="»"/>
              <a:defRPr sz="2800" kern="1200">
                <a:solidFill>
                  <a:schemeClr val="tx1"/>
                </a:solidFill>
                <a:latin typeface="Geneva"/>
                <a:ea typeface="+mn-ea"/>
                <a:cs typeface="Geneva"/>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Font typeface="Arial"/>
              <a:buNone/>
            </a:pPr>
            <a:r>
              <a:rPr lang="en-US" sz="5500" b="1" dirty="0" smtClean="0"/>
              <a:t>Inflammation in pathology = </a:t>
            </a:r>
          </a:p>
          <a:p>
            <a:pPr marL="0" indent="0">
              <a:buFont typeface="Arial"/>
              <a:buNone/>
            </a:pPr>
            <a:r>
              <a:rPr lang="en-US" sz="5500" b="1" dirty="0" smtClean="0"/>
              <a:t>repair deficit in physiology</a:t>
            </a:r>
          </a:p>
          <a:p>
            <a:pPr marL="0" indent="0">
              <a:buFont typeface="Arial"/>
              <a:buNone/>
            </a:pPr>
            <a:endParaRPr lang="en-US" sz="4000" b="1" dirty="0" smtClean="0"/>
          </a:p>
          <a:p>
            <a:pPr marL="0" indent="0">
              <a:buFont typeface="Arial"/>
              <a:buNone/>
            </a:pPr>
            <a:r>
              <a:rPr lang="en-US" sz="4000" b="1" dirty="0" smtClean="0"/>
              <a:t>Adequate </a:t>
            </a:r>
            <a:r>
              <a:rPr lang="en-US" sz="4000" b="1" dirty="0" err="1" smtClean="0"/>
              <a:t>ascorbates</a:t>
            </a:r>
            <a:r>
              <a:rPr lang="en-US" sz="4000" b="1" dirty="0" smtClean="0"/>
              <a:t>, </a:t>
            </a:r>
            <a:r>
              <a:rPr lang="en-US" sz="4000" b="1" dirty="0" err="1" smtClean="0"/>
              <a:t>polyphenolics</a:t>
            </a:r>
            <a:r>
              <a:rPr lang="en-US" sz="4000" b="1" dirty="0" smtClean="0"/>
              <a:t> &amp; other antioxidants enhance repair and reduce ‘cries’ for health such as </a:t>
            </a:r>
            <a:r>
              <a:rPr lang="en-US" sz="4000" b="1" dirty="0" err="1" smtClean="0">
                <a:solidFill>
                  <a:srgbClr val="F5522B"/>
                </a:solidFill>
                <a:effectLst>
                  <a:glow rad="63500">
                    <a:schemeClr val="bg1">
                      <a:alpha val="75000"/>
                    </a:schemeClr>
                  </a:glow>
                </a:effectLst>
              </a:rPr>
              <a:t>hsCRP</a:t>
            </a:r>
            <a:r>
              <a:rPr lang="en-US" sz="4000" b="1" dirty="0" smtClean="0"/>
              <a:t>, ferritin, COX2, IL-6</a:t>
            </a:r>
          </a:p>
        </p:txBody>
      </p:sp>
      <p:sp>
        <p:nvSpPr>
          <p:cNvPr id="2" name="Rectangle 1"/>
          <p:cNvSpPr/>
          <p:nvPr/>
        </p:nvSpPr>
        <p:spPr>
          <a:xfrm>
            <a:off x="413504" y="7740669"/>
            <a:ext cx="12227893" cy="2000548"/>
          </a:xfrm>
          <a:prstGeom prst="rect">
            <a:avLst/>
          </a:prstGeom>
        </p:spPr>
        <p:txBody>
          <a:bodyPr wrap="square">
            <a:spAutoFit/>
          </a:bodyPr>
          <a:lstStyle/>
          <a:p>
            <a:r>
              <a:rPr lang="en-US" sz="2400" b="1" dirty="0"/>
              <a:t>Jaffe R, Mani J. </a:t>
            </a:r>
            <a:r>
              <a:rPr lang="en-US" sz="2400" b="1" dirty="0" err="1"/>
              <a:t>Polyphenolics</a:t>
            </a:r>
            <a:r>
              <a:rPr lang="en-US" sz="2400" b="1" dirty="0"/>
              <a:t> Evoke Healing Responses: Clinical Evidence and Role of Predictive Biomarkers. </a:t>
            </a:r>
            <a:r>
              <a:rPr lang="en-US" sz="2400" b="1" i="1" dirty="0"/>
              <a:t>In</a:t>
            </a:r>
            <a:r>
              <a:rPr lang="en-US" sz="2400" b="1" dirty="0"/>
              <a:t> RR Watson,  </a:t>
            </a:r>
            <a:r>
              <a:rPr lang="en-US" sz="2400" b="1" dirty="0" err="1"/>
              <a:t>Preedy</a:t>
            </a:r>
            <a:r>
              <a:rPr lang="en-US" sz="2400" b="1" dirty="0"/>
              <a:t> V and </a:t>
            </a:r>
            <a:r>
              <a:rPr lang="en-US" sz="2400" b="1" dirty="0" err="1"/>
              <a:t>Zibadi</a:t>
            </a:r>
            <a:r>
              <a:rPr lang="en-US" sz="2400" b="1" dirty="0"/>
              <a:t> S (</a:t>
            </a:r>
            <a:r>
              <a:rPr lang="en-US" sz="2400" b="1" dirty="0" err="1"/>
              <a:t>Eds</a:t>
            </a:r>
            <a:r>
              <a:rPr lang="en-US" sz="2400" b="1" dirty="0"/>
              <a:t>) Polyphenols in Human Health and Disease, Elsevier, 2013.</a:t>
            </a:r>
          </a:p>
          <a:p>
            <a:r>
              <a:rPr lang="en-US" sz="2400" b="1" dirty="0"/>
              <a:t>Jaffe R,  </a:t>
            </a:r>
            <a:r>
              <a:rPr lang="en-US" sz="2400" b="1" dirty="0" err="1"/>
              <a:t>Cardioprotective</a:t>
            </a:r>
            <a:r>
              <a:rPr lang="en-US" sz="2400" b="1" dirty="0"/>
              <a:t> Nutrients. </a:t>
            </a:r>
            <a:r>
              <a:rPr lang="en-US" sz="2400" b="1" i="1" dirty="0"/>
              <a:t>In</a:t>
            </a:r>
            <a:r>
              <a:rPr lang="en-US" sz="2400" b="1" dirty="0"/>
              <a:t> Watson, and </a:t>
            </a:r>
            <a:r>
              <a:rPr lang="en-US" sz="2400" b="1" dirty="0" err="1"/>
              <a:t>Preedy</a:t>
            </a:r>
            <a:r>
              <a:rPr lang="en-US" sz="2400" b="1" dirty="0"/>
              <a:t> V (</a:t>
            </a:r>
            <a:r>
              <a:rPr lang="en-US" sz="2400" b="1" dirty="0" err="1"/>
              <a:t>Eds</a:t>
            </a:r>
            <a:r>
              <a:rPr lang="en-US" sz="2400" b="1" dirty="0"/>
              <a:t>) Bioactive Food as Dietary Interventions for Cardiovascular Diseases, Elsevier, 2013.</a:t>
            </a:r>
            <a:endParaRPr lang="en-US" sz="2300" b="1" dirty="0"/>
          </a:p>
        </p:txBody>
      </p:sp>
    </p:spTree>
    <p:extLst>
      <p:ext uri="{BB962C8B-B14F-4D97-AF65-F5344CB8AC3E}">
        <p14:creationId xmlns:p14="http://schemas.microsoft.com/office/powerpoint/2010/main" val="203640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522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 name="Rectangle 9"/>
          <p:cNvSpPr/>
          <p:nvPr/>
        </p:nvSpPr>
        <p:spPr>
          <a:xfrm>
            <a:off x="0" y="0"/>
            <a:ext cx="11515135" cy="783703"/>
          </a:xfrm>
          <a:prstGeom prst="rect">
            <a:avLst/>
          </a:prstGeom>
          <a:solidFill>
            <a:srgbClr val="F5522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8" name="Title 1"/>
          <p:cNvSpPr>
            <a:spLocks noGrp="1"/>
          </p:cNvSpPr>
          <p:nvPr>
            <p:ph type="title"/>
          </p:nvPr>
        </p:nvSpPr>
        <p:spPr>
          <a:xfrm>
            <a:off x="650161" y="-680"/>
            <a:ext cx="11702892" cy="783703"/>
          </a:xfrm>
        </p:spPr>
        <p:txBody>
          <a:bodyPr>
            <a:normAutofit fontScale="90000"/>
          </a:bodyPr>
          <a:lstStyle/>
          <a:p>
            <a:r>
              <a:rPr lang="en-US" dirty="0" err="1" smtClean="0">
                <a:solidFill>
                  <a:srgbClr val="FFFFFF"/>
                </a:solidFill>
              </a:rPr>
              <a:t>hsCRP</a:t>
            </a:r>
            <a:r>
              <a:rPr lang="en-US" dirty="0" smtClean="0">
                <a:solidFill>
                  <a:srgbClr val="FFFFFF"/>
                </a:solidFill>
              </a:rPr>
              <a:t> Biomarker Solutions</a:t>
            </a:r>
            <a:endParaRPr lang="en-US" dirty="0">
              <a:solidFill>
                <a:srgbClr val="FFFFFF"/>
              </a:solidFill>
            </a:endParaRPr>
          </a:p>
        </p:txBody>
      </p:sp>
      <p:sp>
        <p:nvSpPr>
          <p:cNvPr id="7" name="TextBox 6"/>
          <p:cNvSpPr txBox="1"/>
          <p:nvPr/>
        </p:nvSpPr>
        <p:spPr>
          <a:xfrm>
            <a:off x="1284481" y="2695531"/>
            <a:ext cx="10709374" cy="5539979"/>
          </a:xfrm>
          <a:prstGeom prst="rect">
            <a:avLst/>
          </a:prstGeom>
          <a:noFill/>
        </p:spPr>
        <p:txBody>
          <a:bodyPr wrap="square" lIns="0" tIns="0" rIns="0" bIns="0">
            <a:spAutoFit/>
          </a:bodyPr>
          <a:lstStyle>
            <a:lvl1pPr marL="457200" indent="-45720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buAutoNum type="arabicPeriod"/>
            </a:pPr>
            <a:r>
              <a:rPr lang="en-US" sz="3600" b="1" dirty="0" err="1">
                <a:solidFill>
                  <a:srgbClr val="FFFF00"/>
                </a:solidFill>
                <a:effectLst>
                  <a:outerShdw blurRad="50800" dist="38100" dir="2700000" algn="tl" rotWithShape="0">
                    <a:prstClr val="black">
                      <a:alpha val="40000"/>
                    </a:prstClr>
                  </a:outerShdw>
                </a:effectLst>
                <a:latin typeface="Geneva"/>
                <a:cs typeface="Geneva"/>
              </a:rPr>
              <a:t>Ascorbates</a:t>
            </a:r>
            <a:r>
              <a:rPr lang="en-US" sz="3600" b="1" dirty="0">
                <a:solidFill>
                  <a:srgbClr val="FFFF00"/>
                </a:solidFill>
                <a:effectLst>
                  <a:outerShdw blurRad="50800" dist="38100" dir="2700000" algn="tl" rotWithShape="0">
                    <a:prstClr val="black">
                      <a:alpha val="40000"/>
                    </a:prstClr>
                  </a:outerShdw>
                </a:effectLst>
                <a:latin typeface="Geneva"/>
                <a:cs typeface="Geneva"/>
              </a:rPr>
              <a:t> </a:t>
            </a:r>
            <a:r>
              <a:rPr lang="en-US" sz="3600" dirty="0">
                <a:solidFill>
                  <a:srgbClr val="000000"/>
                </a:solidFill>
                <a:latin typeface="Geneva"/>
                <a:cs typeface="Geneva"/>
              </a:rPr>
              <a:t>intake personalized cleanse</a:t>
            </a:r>
          </a:p>
          <a:p>
            <a:pPr marL="0" indent="0"/>
            <a:endParaRPr lang="en-US" sz="3600" dirty="0" smtClean="0">
              <a:solidFill>
                <a:srgbClr val="FFFFFF"/>
              </a:solidFill>
              <a:latin typeface="Geneva"/>
              <a:cs typeface="Geneva"/>
            </a:endParaRPr>
          </a:p>
          <a:p>
            <a:pPr>
              <a:buAutoNum type="arabicPeriod"/>
            </a:pPr>
            <a:r>
              <a:rPr lang="en-US" sz="3600" b="1" dirty="0" err="1" smtClean="0">
                <a:solidFill>
                  <a:srgbClr val="FFFF00"/>
                </a:solidFill>
                <a:effectLst>
                  <a:outerShdw blurRad="50800" dist="38100" dir="2700000" algn="tl" rotWithShape="0">
                    <a:prstClr val="black">
                      <a:alpha val="40000"/>
                    </a:prstClr>
                  </a:outerShdw>
                </a:effectLst>
                <a:latin typeface="Geneva"/>
                <a:cs typeface="Geneva"/>
              </a:rPr>
              <a:t>Quercetin</a:t>
            </a:r>
            <a:r>
              <a:rPr lang="en-US" sz="3600" b="1" dirty="0" smtClean="0">
                <a:solidFill>
                  <a:srgbClr val="FFFF00"/>
                </a:solidFill>
                <a:effectLst>
                  <a:outerShdw blurRad="50800" dist="38100" dir="2700000" algn="tl" rotWithShape="0">
                    <a:prstClr val="black">
                      <a:alpha val="40000"/>
                    </a:prstClr>
                  </a:outerShdw>
                </a:effectLst>
                <a:latin typeface="Geneva"/>
                <a:cs typeface="Geneva"/>
              </a:rPr>
              <a:t> </a:t>
            </a:r>
            <a:r>
              <a:rPr lang="en-US" sz="3600" b="1" dirty="0" err="1" smtClean="0">
                <a:solidFill>
                  <a:srgbClr val="FFFF00"/>
                </a:solidFill>
                <a:effectLst>
                  <a:outerShdw blurRad="50800" dist="38100" dir="2700000" algn="tl" rotWithShape="0">
                    <a:prstClr val="black">
                      <a:alpha val="40000"/>
                    </a:prstClr>
                  </a:outerShdw>
                </a:effectLst>
                <a:latin typeface="Geneva"/>
                <a:cs typeface="Geneva"/>
              </a:rPr>
              <a:t>dihydrate</a:t>
            </a:r>
            <a:r>
              <a:rPr lang="en-US" sz="3600" b="1" dirty="0" smtClean="0">
                <a:solidFill>
                  <a:srgbClr val="FFFF00"/>
                </a:solidFill>
                <a:effectLst>
                  <a:outerShdw blurRad="50800" dist="38100" dir="2700000" algn="tl" rotWithShape="0">
                    <a:prstClr val="black">
                      <a:alpha val="40000"/>
                    </a:prstClr>
                  </a:outerShdw>
                </a:effectLst>
                <a:latin typeface="Geneva"/>
                <a:cs typeface="Geneva"/>
              </a:rPr>
              <a:t> </a:t>
            </a:r>
            <a:r>
              <a:rPr lang="en-US" sz="3600" dirty="0" smtClean="0">
                <a:solidFill>
                  <a:srgbClr val="FFFF00"/>
                </a:solidFill>
                <a:latin typeface="Geneva"/>
                <a:cs typeface="Geneva"/>
              </a:rPr>
              <a:t>+ </a:t>
            </a:r>
            <a:r>
              <a:rPr lang="en-US" sz="3600" dirty="0" smtClean="0">
                <a:solidFill>
                  <a:srgbClr val="FFFF00"/>
                </a:solidFill>
                <a:effectLst>
                  <a:outerShdw blurRad="50800" dist="38100" dir="2700000" algn="tl" rotWithShape="0">
                    <a:prstClr val="black">
                      <a:alpha val="40000"/>
                    </a:prstClr>
                  </a:outerShdw>
                </a:effectLst>
                <a:latin typeface="Geneva"/>
                <a:cs typeface="Geneva"/>
              </a:rPr>
              <a:t>soluble OPC </a:t>
            </a:r>
            <a:r>
              <a:rPr lang="en-US" sz="3600" dirty="0" smtClean="0">
                <a:solidFill>
                  <a:srgbClr val="000000"/>
                </a:solidFill>
                <a:latin typeface="Geneva"/>
                <a:cs typeface="Geneva"/>
              </a:rPr>
              <a:t>± pomegranate</a:t>
            </a:r>
          </a:p>
          <a:p>
            <a:endParaRPr lang="en-US" sz="3600" dirty="0">
              <a:solidFill>
                <a:srgbClr val="FFFFFF"/>
              </a:solidFill>
              <a:latin typeface="Geneva"/>
              <a:cs typeface="Geneva"/>
            </a:endParaRPr>
          </a:p>
          <a:p>
            <a:r>
              <a:rPr lang="en-US" sz="3600" dirty="0">
                <a:solidFill>
                  <a:srgbClr val="000000"/>
                </a:solidFill>
                <a:latin typeface="Geneva"/>
                <a:cs typeface="Geneva"/>
              </a:rPr>
              <a:t>3. </a:t>
            </a:r>
            <a:r>
              <a:rPr lang="en-US" sz="3600" b="1" dirty="0">
                <a:solidFill>
                  <a:srgbClr val="FFFF00"/>
                </a:solidFill>
                <a:effectLst>
                  <a:outerShdw blurRad="50800" dist="38100" dir="2700000" algn="tl" rotWithShape="0">
                    <a:prstClr val="black">
                      <a:alpha val="40000"/>
                    </a:prstClr>
                  </a:outerShdw>
                </a:effectLst>
                <a:latin typeface="Geneva"/>
                <a:cs typeface="Geneva"/>
              </a:rPr>
              <a:t>Carotenoids</a:t>
            </a:r>
            <a:r>
              <a:rPr lang="en-US" sz="3600" dirty="0">
                <a:solidFill>
                  <a:srgbClr val="FFFF00"/>
                </a:solidFill>
                <a:effectLst>
                  <a:outerShdw blurRad="50800" dist="38100" dir="2700000" algn="tl" rotWithShape="0">
                    <a:prstClr val="black">
                      <a:alpha val="40000"/>
                    </a:prstClr>
                  </a:outerShdw>
                </a:effectLst>
                <a:latin typeface="Geneva"/>
                <a:cs typeface="Geneva"/>
              </a:rPr>
              <a:t>, B complex methyl cofactors</a:t>
            </a:r>
          </a:p>
          <a:p>
            <a:endParaRPr lang="en-US" sz="3600" dirty="0">
              <a:solidFill>
                <a:srgbClr val="FFFFFF"/>
              </a:solidFill>
              <a:latin typeface="Geneva"/>
              <a:cs typeface="Geneva"/>
            </a:endParaRPr>
          </a:p>
          <a:p>
            <a:r>
              <a:rPr lang="en-US" sz="3600" dirty="0">
                <a:solidFill>
                  <a:srgbClr val="000000"/>
                </a:solidFill>
                <a:latin typeface="Geneva"/>
                <a:cs typeface="Geneva"/>
              </a:rPr>
              <a:t>4. </a:t>
            </a:r>
            <a:r>
              <a:rPr lang="en-US" sz="3600" dirty="0" err="1">
                <a:solidFill>
                  <a:srgbClr val="000000"/>
                </a:solidFill>
                <a:latin typeface="Geneva"/>
                <a:cs typeface="Geneva"/>
              </a:rPr>
              <a:t>BioDetox</a:t>
            </a:r>
            <a:r>
              <a:rPr lang="en-US" sz="3600" dirty="0">
                <a:solidFill>
                  <a:srgbClr val="FFFFFF"/>
                </a:solidFill>
                <a:latin typeface="Geneva"/>
                <a:cs typeface="Geneva"/>
              </a:rPr>
              <a:t> </a:t>
            </a:r>
            <a:r>
              <a:rPr lang="en-US" sz="3600" dirty="0">
                <a:solidFill>
                  <a:srgbClr val="FFFF00"/>
                </a:solidFill>
                <a:effectLst>
                  <a:outerShdw blurRad="50800" dist="38100" dir="2700000" algn="tl" rotWithShape="0">
                    <a:prstClr val="black">
                      <a:alpha val="40000"/>
                    </a:prstClr>
                  </a:outerShdw>
                </a:effectLst>
                <a:latin typeface="Geneva"/>
                <a:cs typeface="Geneva"/>
              </a:rPr>
              <a:t>5 Super </a:t>
            </a:r>
            <a:r>
              <a:rPr lang="en-US" sz="3600" dirty="0" smtClean="0">
                <a:solidFill>
                  <a:srgbClr val="FFFF00"/>
                </a:solidFill>
                <a:effectLst>
                  <a:outerShdw blurRad="50800" dist="38100" dir="2700000" algn="tl" rotWithShape="0">
                    <a:prstClr val="black">
                      <a:alpha val="40000"/>
                    </a:prstClr>
                  </a:outerShdw>
                </a:effectLst>
                <a:latin typeface="Geneva"/>
                <a:cs typeface="Geneva"/>
              </a:rPr>
              <a:t>Sulfur Foods</a:t>
            </a:r>
            <a:endParaRPr lang="en-US" sz="3600" dirty="0">
              <a:solidFill>
                <a:srgbClr val="FFFF00"/>
              </a:solidFill>
              <a:effectLst>
                <a:outerShdw blurRad="50800" dist="38100" dir="2700000" algn="tl" rotWithShape="0">
                  <a:prstClr val="black">
                    <a:alpha val="40000"/>
                  </a:prstClr>
                </a:outerShdw>
              </a:effectLst>
              <a:latin typeface="Geneva"/>
              <a:cs typeface="Geneva"/>
            </a:endParaRPr>
          </a:p>
          <a:p>
            <a:endParaRPr lang="en-US" sz="3600" dirty="0">
              <a:solidFill>
                <a:srgbClr val="000000"/>
              </a:solidFill>
              <a:latin typeface="Geneva"/>
              <a:cs typeface="Geneva"/>
            </a:endParaRPr>
          </a:p>
          <a:p>
            <a:r>
              <a:rPr lang="en-US" sz="3600" dirty="0">
                <a:solidFill>
                  <a:srgbClr val="000000"/>
                </a:solidFill>
                <a:latin typeface="Geneva"/>
                <a:cs typeface="Geneva"/>
              </a:rPr>
              <a:t>5. </a:t>
            </a:r>
            <a:r>
              <a:rPr lang="en-US" sz="3600" b="1" dirty="0">
                <a:solidFill>
                  <a:srgbClr val="000000"/>
                </a:solidFill>
                <a:latin typeface="Geneva"/>
                <a:cs typeface="Geneva"/>
              </a:rPr>
              <a:t>Vitamins </a:t>
            </a:r>
            <a:r>
              <a:rPr lang="en-US" sz="3600" b="1" dirty="0">
                <a:solidFill>
                  <a:srgbClr val="FFFF00"/>
                </a:solidFill>
                <a:effectLst>
                  <a:outerShdw blurRad="50800" dist="38100" dir="2700000" algn="tl" rotWithShape="0">
                    <a:prstClr val="black">
                      <a:alpha val="40000"/>
                    </a:prstClr>
                  </a:outerShdw>
                </a:effectLst>
                <a:latin typeface="Geneva"/>
                <a:cs typeface="Geneva"/>
              </a:rPr>
              <a:t>D3</a:t>
            </a:r>
            <a:r>
              <a:rPr lang="en-US" sz="3600" b="1" dirty="0">
                <a:solidFill>
                  <a:srgbClr val="FFFFFF"/>
                </a:solidFill>
                <a:latin typeface="Geneva"/>
                <a:cs typeface="Geneva"/>
              </a:rPr>
              <a:t> </a:t>
            </a:r>
            <a:r>
              <a:rPr lang="en-US" sz="3600" b="1" dirty="0">
                <a:solidFill>
                  <a:srgbClr val="000000"/>
                </a:solidFill>
                <a:latin typeface="Geneva"/>
                <a:cs typeface="Geneva"/>
              </a:rPr>
              <a:t>and</a:t>
            </a:r>
            <a:r>
              <a:rPr lang="en-US" sz="3600" b="1" dirty="0">
                <a:solidFill>
                  <a:srgbClr val="FFFFFF"/>
                </a:solidFill>
                <a:latin typeface="Geneva"/>
                <a:cs typeface="Geneva"/>
              </a:rPr>
              <a:t> </a:t>
            </a:r>
            <a:r>
              <a:rPr lang="en-US" sz="3600" b="1" dirty="0">
                <a:solidFill>
                  <a:srgbClr val="FFFF00"/>
                </a:solidFill>
                <a:effectLst>
                  <a:outerShdw blurRad="50800" dist="38100" dir="2700000" algn="tl" rotWithShape="0">
                    <a:prstClr val="black">
                      <a:alpha val="40000"/>
                    </a:prstClr>
                  </a:outerShdw>
                </a:effectLst>
                <a:latin typeface="Geneva"/>
                <a:cs typeface="Geneva"/>
              </a:rPr>
              <a:t>mixed natural </a:t>
            </a:r>
            <a:r>
              <a:rPr lang="en-US" sz="3600" b="1" dirty="0" err="1">
                <a:solidFill>
                  <a:srgbClr val="FFFF00"/>
                </a:solidFill>
                <a:effectLst>
                  <a:outerShdw blurRad="50800" dist="38100" dir="2700000" algn="tl" rotWithShape="0">
                    <a:prstClr val="black">
                      <a:alpha val="40000"/>
                    </a:prstClr>
                  </a:outerShdw>
                </a:effectLst>
                <a:latin typeface="Geneva"/>
                <a:cs typeface="Geneva"/>
              </a:rPr>
              <a:t>Es</a:t>
            </a:r>
            <a:endParaRPr lang="en-US" sz="3600" dirty="0">
              <a:solidFill>
                <a:srgbClr val="FFFF00"/>
              </a:solidFill>
              <a:effectLst>
                <a:outerShdw blurRad="50800" dist="38100" dir="2700000" algn="tl" rotWithShape="0">
                  <a:prstClr val="black">
                    <a:alpha val="40000"/>
                  </a:prstClr>
                </a:outerShdw>
              </a:effectLst>
              <a:latin typeface="Geneva"/>
              <a:cs typeface="Geneva"/>
            </a:endParaRPr>
          </a:p>
        </p:txBody>
      </p:sp>
      <p:sp>
        <p:nvSpPr>
          <p:cNvPr id="9" name="TextBox 8"/>
          <p:cNvSpPr txBox="1">
            <a:spLocks noChangeArrowheads="1"/>
          </p:cNvSpPr>
          <p:nvPr/>
        </p:nvSpPr>
        <p:spPr bwMode="auto">
          <a:xfrm>
            <a:off x="582503" y="1606928"/>
            <a:ext cx="11864004" cy="68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600" b="1" dirty="0">
                <a:solidFill>
                  <a:srgbClr val="000000"/>
                </a:solidFill>
                <a:latin typeface="Geneva"/>
                <a:cs typeface="Geneva"/>
              </a:rPr>
              <a:t>Pro repair, Anti-inflammatory antioxidant nutrients</a:t>
            </a:r>
            <a:endParaRPr lang="en-US" sz="3600" dirty="0">
              <a:solidFill>
                <a:srgbClr val="000000"/>
              </a:solidFill>
              <a:latin typeface="Geneva"/>
              <a:cs typeface="Geneva"/>
            </a:endParaRPr>
          </a:p>
        </p:txBody>
      </p:sp>
    </p:spTree>
    <p:extLst>
      <p:ext uri="{BB962C8B-B14F-4D97-AF65-F5344CB8AC3E}">
        <p14:creationId xmlns:p14="http://schemas.microsoft.com/office/powerpoint/2010/main" val="78486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10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1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build="p"/>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522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 name="Rectangle 9"/>
          <p:cNvSpPr/>
          <p:nvPr/>
        </p:nvSpPr>
        <p:spPr>
          <a:xfrm>
            <a:off x="0" y="0"/>
            <a:ext cx="11515135" cy="783703"/>
          </a:xfrm>
          <a:prstGeom prst="rect">
            <a:avLst/>
          </a:prstGeom>
          <a:solidFill>
            <a:srgbClr val="F5522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8" name="Title 1"/>
          <p:cNvSpPr>
            <a:spLocks noGrp="1"/>
          </p:cNvSpPr>
          <p:nvPr>
            <p:ph type="title"/>
          </p:nvPr>
        </p:nvSpPr>
        <p:spPr>
          <a:xfrm>
            <a:off x="650161" y="-680"/>
            <a:ext cx="8240201" cy="783703"/>
          </a:xfrm>
        </p:spPr>
        <p:txBody>
          <a:bodyPr>
            <a:normAutofit fontScale="90000"/>
          </a:bodyPr>
          <a:lstStyle/>
          <a:p>
            <a:r>
              <a:rPr lang="en-US" dirty="0" err="1" smtClean="0">
                <a:solidFill>
                  <a:srgbClr val="FFFFFF"/>
                </a:solidFill>
              </a:rPr>
              <a:t>hsCRP</a:t>
            </a:r>
            <a:r>
              <a:rPr lang="en-US" dirty="0" smtClean="0">
                <a:solidFill>
                  <a:srgbClr val="FFFFFF"/>
                </a:solidFill>
              </a:rPr>
              <a:t> Predictive Biomarkers</a:t>
            </a:r>
            <a:endParaRPr lang="en-US" dirty="0">
              <a:solidFill>
                <a:srgbClr val="FFFFFF"/>
              </a:solidFill>
            </a:endParaRPr>
          </a:p>
        </p:txBody>
      </p:sp>
      <p:sp>
        <p:nvSpPr>
          <p:cNvPr id="11" name="TextBox 10"/>
          <p:cNvSpPr txBox="1">
            <a:spLocks noChangeArrowheads="1"/>
          </p:cNvSpPr>
          <p:nvPr/>
        </p:nvSpPr>
        <p:spPr bwMode="auto">
          <a:xfrm>
            <a:off x="1369150" y="2193361"/>
            <a:ext cx="10586269" cy="609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457200" indent="-45720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indent="0"/>
            <a:r>
              <a:rPr lang="en-US" sz="3600" b="1" dirty="0">
                <a:latin typeface="Geneva"/>
                <a:cs typeface="Geneva"/>
              </a:rPr>
              <a:t>Intake </a:t>
            </a:r>
            <a:r>
              <a:rPr lang="en-US" sz="3600" dirty="0">
                <a:latin typeface="Geneva"/>
                <a:cs typeface="Geneva"/>
              </a:rPr>
              <a:t>based on </a:t>
            </a:r>
            <a:r>
              <a:rPr lang="en-US" sz="3600" b="1" dirty="0">
                <a:latin typeface="Geneva"/>
                <a:cs typeface="Geneva"/>
              </a:rPr>
              <a:t>individual cleanse</a:t>
            </a:r>
            <a:r>
              <a:rPr lang="en-US" sz="3600" dirty="0">
                <a:latin typeface="Geneva"/>
                <a:cs typeface="Geneva"/>
              </a:rPr>
              <a:t>* </a:t>
            </a:r>
          </a:p>
          <a:p>
            <a:pPr marL="0" indent="0"/>
            <a:r>
              <a:rPr lang="en-US" sz="3600" dirty="0">
                <a:latin typeface="Geneva"/>
                <a:cs typeface="Geneva"/>
              </a:rPr>
              <a:t>	</a:t>
            </a:r>
            <a:r>
              <a:rPr lang="en-US" sz="3600" i="1" dirty="0">
                <a:latin typeface="Geneva"/>
                <a:cs typeface="Geneva"/>
              </a:rPr>
              <a:t>in vivo </a:t>
            </a:r>
            <a:r>
              <a:rPr lang="en-US" sz="3600" dirty="0">
                <a:latin typeface="Geneva"/>
                <a:cs typeface="Geneva"/>
              </a:rPr>
              <a:t>always protective;</a:t>
            </a:r>
            <a:br>
              <a:rPr lang="en-US" sz="3600" dirty="0">
                <a:latin typeface="Geneva"/>
                <a:cs typeface="Geneva"/>
              </a:rPr>
            </a:br>
            <a:r>
              <a:rPr lang="en-US" sz="3600" dirty="0">
                <a:solidFill>
                  <a:srgbClr val="FFFF00"/>
                </a:solidFill>
                <a:effectLst>
                  <a:outerShdw blurRad="50800" dist="38100" dir="2700000" algn="tl" rotWithShape="0">
                    <a:prstClr val="black">
                      <a:alpha val="40000"/>
                    </a:prstClr>
                  </a:outerShdw>
                </a:effectLst>
                <a:latin typeface="Geneva"/>
                <a:cs typeface="Geneva"/>
              </a:rPr>
              <a:t>100% l-</a:t>
            </a:r>
            <a:r>
              <a:rPr lang="en-US" sz="3600" dirty="0" err="1">
                <a:solidFill>
                  <a:srgbClr val="FFFF00"/>
                </a:solidFill>
                <a:effectLst>
                  <a:outerShdw blurRad="50800" dist="38100" dir="2700000" algn="tl" rotWithShape="0">
                    <a:prstClr val="black">
                      <a:alpha val="40000"/>
                    </a:prstClr>
                  </a:outerShdw>
                </a:effectLst>
                <a:latin typeface="Geneva"/>
                <a:cs typeface="Geneva"/>
              </a:rPr>
              <a:t>ascorbate</a:t>
            </a:r>
            <a:r>
              <a:rPr lang="en-US" sz="3600" dirty="0">
                <a:solidFill>
                  <a:srgbClr val="FFFF00"/>
                </a:solidFill>
                <a:effectLst>
                  <a:outerShdw blurRad="50800" dist="38100" dir="2700000" algn="tl" rotWithShape="0">
                    <a:prstClr val="black">
                      <a:alpha val="40000"/>
                    </a:prstClr>
                  </a:outerShdw>
                </a:effectLst>
                <a:latin typeface="Geneva"/>
                <a:cs typeface="Geneva"/>
              </a:rPr>
              <a:t>, fully reduced &amp; </a:t>
            </a:r>
            <a:r>
              <a:rPr lang="en-US" sz="3600" dirty="0" smtClean="0">
                <a:solidFill>
                  <a:srgbClr val="FFFF00"/>
                </a:solidFill>
                <a:effectLst>
                  <a:outerShdw blurRad="50800" dist="38100" dir="2700000" algn="tl" rotWithShape="0">
                    <a:prstClr val="black">
                      <a:alpha val="40000"/>
                    </a:prstClr>
                  </a:outerShdw>
                </a:effectLst>
                <a:latin typeface="Geneva"/>
                <a:cs typeface="Geneva"/>
              </a:rPr>
              <a:t>buffered</a:t>
            </a:r>
          </a:p>
          <a:p>
            <a:pPr marL="0" indent="0"/>
            <a:r>
              <a:rPr lang="en-US" sz="3600" dirty="0">
                <a:effectLst>
                  <a:outerShdw blurRad="50800" dist="38100" dir="2700000" algn="tl" rotWithShape="0">
                    <a:prstClr val="black">
                      <a:alpha val="40000"/>
                    </a:prstClr>
                  </a:outerShdw>
                </a:effectLst>
                <a:latin typeface="Geneva"/>
                <a:cs typeface="Geneva"/>
              </a:rPr>
              <a:t/>
            </a:r>
            <a:br>
              <a:rPr lang="en-US" sz="3600" dirty="0">
                <a:effectLst>
                  <a:outerShdw blurRad="50800" dist="38100" dir="2700000" algn="tl" rotWithShape="0">
                    <a:prstClr val="black">
                      <a:alpha val="40000"/>
                    </a:prstClr>
                  </a:outerShdw>
                </a:effectLst>
                <a:latin typeface="Geneva"/>
                <a:cs typeface="Geneva"/>
              </a:rPr>
            </a:br>
            <a:r>
              <a:rPr lang="en-US" sz="3600" dirty="0">
                <a:latin typeface="Geneva"/>
                <a:cs typeface="Geneva"/>
              </a:rPr>
              <a:t>• </a:t>
            </a:r>
            <a:r>
              <a:rPr lang="en-US" sz="3600" b="1" dirty="0">
                <a:latin typeface="Geneva"/>
                <a:cs typeface="Geneva"/>
              </a:rPr>
              <a:t>Recycles </a:t>
            </a:r>
            <a:r>
              <a:rPr lang="en-US" sz="3600" dirty="0" err="1">
                <a:latin typeface="Geneva"/>
                <a:cs typeface="Geneva"/>
              </a:rPr>
              <a:t>tocopherols</a:t>
            </a:r>
            <a:r>
              <a:rPr lang="en-US" sz="3600" dirty="0">
                <a:latin typeface="Geneva"/>
                <a:cs typeface="Geneva"/>
              </a:rPr>
              <a:t>, </a:t>
            </a:r>
            <a:r>
              <a:rPr lang="en-US" sz="3600" dirty="0" err="1">
                <a:latin typeface="Geneva"/>
                <a:cs typeface="Geneva"/>
              </a:rPr>
              <a:t>lipoate</a:t>
            </a:r>
            <a:r>
              <a:rPr lang="en-US" sz="3600" dirty="0">
                <a:latin typeface="Geneva"/>
                <a:cs typeface="Geneva"/>
              </a:rPr>
              <a:t>, GSH, </a:t>
            </a:r>
            <a:r>
              <a:rPr lang="en-US" sz="3600" dirty="0" err="1">
                <a:latin typeface="Geneva"/>
                <a:cs typeface="Geneva"/>
              </a:rPr>
              <a:t>taurine</a:t>
            </a:r>
            <a:r>
              <a:rPr lang="en-US" sz="3600" dirty="0">
                <a:latin typeface="Geneva"/>
                <a:cs typeface="Geneva"/>
              </a:rPr>
              <a:t>, NAD, FAD, DNA, PUFA [Omega 3 &amp; Omega 6], cytochromes,</a:t>
            </a:r>
            <a:br>
              <a:rPr lang="en-US" sz="3600" dirty="0">
                <a:latin typeface="Geneva"/>
                <a:cs typeface="Geneva"/>
              </a:rPr>
            </a:br>
            <a:endParaRPr lang="en-US" sz="3600" dirty="0" smtClean="0">
              <a:latin typeface="Geneva"/>
              <a:cs typeface="Geneva"/>
            </a:endParaRPr>
          </a:p>
          <a:p>
            <a:pPr marL="0" indent="0"/>
            <a:r>
              <a:rPr lang="en-US" sz="3600" dirty="0" smtClean="0">
                <a:latin typeface="Geneva"/>
                <a:cs typeface="Geneva"/>
              </a:rPr>
              <a:t>•</a:t>
            </a:r>
            <a:r>
              <a:rPr lang="en-US" sz="3600" dirty="0">
                <a:latin typeface="Geneva"/>
                <a:cs typeface="Geneva"/>
              </a:rPr>
              <a:t> Sets cell </a:t>
            </a:r>
            <a:r>
              <a:rPr lang="en-US" sz="3600" b="1" dirty="0" err="1">
                <a:latin typeface="Geneva"/>
                <a:cs typeface="Geneva"/>
              </a:rPr>
              <a:t>ReDox</a:t>
            </a:r>
            <a:r>
              <a:rPr lang="en-US" sz="3600" b="1" dirty="0">
                <a:latin typeface="Geneva"/>
                <a:cs typeface="Geneva"/>
              </a:rPr>
              <a:t> </a:t>
            </a:r>
            <a:r>
              <a:rPr lang="en-US" sz="3600" dirty="0">
                <a:latin typeface="Geneva"/>
                <a:cs typeface="Geneva"/>
              </a:rPr>
              <a:t>level: Fe</a:t>
            </a:r>
            <a:r>
              <a:rPr lang="en-US" sz="3600" baseline="30000" dirty="0">
                <a:latin typeface="Geneva"/>
                <a:cs typeface="Geneva"/>
              </a:rPr>
              <a:t>++/+++, </a:t>
            </a:r>
            <a:r>
              <a:rPr lang="en-US" sz="3600" dirty="0">
                <a:latin typeface="Geneva"/>
                <a:cs typeface="Geneva"/>
              </a:rPr>
              <a:t>Cr, </a:t>
            </a:r>
            <a:br>
              <a:rPr lang="en-US" sz="3600" dirty="0">
                <a:latin typeface="Geneva"/>
                <a:cs typeface="Geneva"/>
              </a:rPr>
            </a:br>
            <a:endParaRPr lang="en-US" sz="3600" dirty="0" smtClean="0">
              <a:latin typeface="Geneva"/>
              <a:cs typeface="Geneva"/>
            </a:endParaRPr>
          </a:p>
          <a:p>
            <a:pPr marL="0" indent="0"/>
            <a:r>
              <a:rPr lang="en-US" sz="3600" dirty="0" smtClean="0">
                <a:latin typeface="Geneva"/>
                <a:cs typeface="Geneva"/>
              </a:rPr>
              <a:t>• </a:t>
            </a:r>
            <a:r>
              <a:rPr lang="en-US" sz="3600" b="1" i="1" dirty="0">
                <a:latin typeface="Geneva"/>
                <a:cs typeface="Geneva"/>
              </a:rPr>
              <a:t>Quench </a:t>
            </a:r>
            <a:r>
              <a:rPr lang="en-US" sz="3600" dirty="0">
                <a:latin typeface="Geneva"/>
                <a:cs typeface="Geneva"/>
              </a:rPr>
              <a:t>oxidative damage, trap free radicals</a:t>
            </a:r>
          </a:p>
        </p:txBody>
      </p:sp>
      <p:sp>
        <p:nvSpPr>
          <p:cNvPr id="12" name="TextBox 11"/>
          <p:cNvSpPr txBox="1">
            <a:spLocks noChangeArrowheads="1"/>
          </p:cNvSpPr>
          <p:nvPr/>
        </p:nvSpPr>
        <p:spPr bwMode="auto">
          <a:xfrm>
            <a:off x="870243" y="1266312"/>
            <a:ext cx="10949705" cy="74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000" b="1" u="sng" dirty="0" err="1">
                <a:latin typeface="Geneva"/>
                <a:cs typeface="Geneva"/>
              </a:rPr>
              <a:t>Ascorbates</a:t>
            </a:r>
            <a:r>
              <a:rPr lang="en-US" sz="4000" b="1" dirty="0">
                <a:latin typeface="Geneva"/>
                <a:cs typeface="Geneva"/>
              </a:rPr>
              <a:t>: Central Protective Antioxidant</a:t>
            </a:r>
            <a:endParaRPr lang="en-US" sz="4000" dirty="0">
              <a:latin typeface="Geneva"/>
              <a:cs typeface="Geneva"/>
            </a:endParaRPr>
          </a:p>
        </p:txBody>
      </p:sp>
      <p:sp>
        <p:nvSpPr>
          <p:cNvPr id="13" name="TextBox 12"/>
          <p:cNvSpPr txBox="1">
            <a:spLocks noChangeArrowheads="1"/>
          </p:cNvSpPr>
          <p:nvPr/>
        </p:nvSpPr>
        <p:spPr bwMode="auto">
          <a:xfrm>
            <a:off x="2326671" y="8612899"/>
            <a:ext cx="8646576" cy="53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a:latin typeface="Geneva"/>
                <a:cs typeface="Geneva"/>
              </a:rPr>
              <a:t>•</a:t>
            </a:r>
            <a:r>
              <a:rPr lang="en-US" dirty="0" smtClean="0">
                <a:latin typeface="Geneva"/>
                <a:cs typeface="Geneva"/>
              </a:rPr>
              <a:t>Donates </a:t>
            </a:r>
            <a:r>
              <a:rPr lang="en-US" dirty="0">
                <a:latin typeface="Geneva"/>
                <a:cs typeface="Geneva"/>
              </a:rPr>
              <a:t>electrons:      ATP in mitochondria </a:t>
            </a:r>
            <a:r>
              <a:rPr lang="en-US" b="1" dirty="0">
                <a:latin typeface="Geneva"/>
                <a:cs typeface="Geneva"/>
              </a:rPr>
              <a:t>battery</a:t>
            </a:r>
          </a:p>
        </p:txBody>
      </p:sp>
      <p:sp>
        <p:nvSpPr>
          <p:cNvPr id="14" name="Up Arrow 13"/>
          <p:cNvSpPr>
            <a:spLocks noChangeArrowheads="1"/>
          </p:cNvSpPr>
          <p:nvPr/>
        </p:nvSpPr>
        <p:spPr bwMode="auto">
          <a:xfrm>
            <a:off x="5800748" y="8612899"/>
            <a:ext cx="387660" cy="526233"/>
          </a:xfrm>
          <a:prstGeom prst="upArrow">
            <a:avLst>
              <a:gd name="adj1" fmla="val 50000"/>
              <a:gd name="adj2" fmla="val 49999"/>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130055" tIns="65028" rIns="130055" bIns="65028" anchor="ctr"/>
          <a:lstStyle/>
          <a:p>
            <a:pPr algn="ctr">
              <a:defRPr/>
            </a:pPr>
            <a:endParaRPr lang="en-US">
              <a:latin typeface="Geneva"/>
              <a:ea typeface="+mn-ea"/>
              <a:cs typeface="Geneva"/>
            </a:endParaRPr>
          </a:p>
        </p:txBody>
      </p:sp>
      <p:sp>
        <p:nvSpPr>
          <p:cNvPr id="15" name="Rectangle 18"/>
          <p:cNvSpPr>
            <a:spLocks noChangeArrowheads="1"/>
          </p:cNvSpPr>
          <p:nvPr/>
        </p:nvSpPr>
        <p:spPr bwMode="auto">
          <a:xfrm>
            <a:off x="360049" y="9255385"/>
            <a:ext cx="12231147" cy="48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55" tIns="65028" rIns="130055" bIns="65028">
            <a:spAutoFit/>
          </a:bodyPr>
          <a:lstStyle/>
          <a:p>
            <a:r>
              <a:rPr lang="en-US" sz="2300" dirty="0" err="1">
                <a:solidFill>
                  <a:schemeClr val="bg1"/>
                </a:solidFill>
                <a:latin typeface="Calibri" charset="0"/>
              </a:rPr>
              <a:t>Englard</a:t>
            </a:r>
            <a:r>
              <a:rPr lang="en-US" sz="2300" dirty="0">
                <a:solidFill>
                  <a:schemeClr val="bg1"/>
                </a:solidFill>
                <a:latin typeface="Calibri" charset="0"/>
              </a:rPr>
              <a:t> S,  </a:t>
            </a:r>
            <a:r>
              <a:rPr lang="en-US" sz="2300" dirty="0" err="1">
                <a:solidFill>
                  <a:schemeClr val="bg1"/>
                </a:solidFill>
                <a:latin typeface="Calibri" charset="0"/>
              </a:rPr>
              <a:t>Seifter</a:t>
            </a:r>
            <a:r>
              <a:rPr lang="en-US" sz="2300" dirty="0">
                <a:solidFill>
                  <a:schemeClr val="bg1"/>
                </a:solidFill>
                <a:latin typeface="Calibri" charset="0"/>
              </a:rPr>
              <a:t> S. The biochemical functions of ascorbic acid. </a:t>
            </a:r>
            <a:r>
              <a:rPr lang="en-US" sz="2300" i="1" dirty="0" err="1">
                <a:solidFill>
                  <a:schemeClr val="bg1"/>
                </a:solidFill>
                <a:latin typeface="Calibri" charset="0"/>
              </a:rPr>
              <a:t>Annu</a:t>
            </a:r>
            <a:r>
              <a:rPr lang="en-US" sz="2300" i="1" dirty="0">
                <a:solidFill>
                  <a:schemeClr val="bg1"/>
                </a:solidFill>
                <a:latin typeface="Calibri" charset="0"/>
              </a:rPr>
              <a:t> Rev </a:t>
            </a:r>
            <a:r>
              <a:rPr lang="en-US" sz="2300" i="1" dirty="0" err="1">
                <a:solidFill>
                  <a:schemeClr val="bg1"/>
                </a:solidFill>
                <a:latin typeface="Calibri" charset="0"/>
              </a:rPr>
              <a:t>Nutr</a:t>
            </a:r>
            <a:r>
              <a:rPr lang="en-US" sz="2300" dirty="0">
                <a:solidFill>
                  <a:schemeClr val="bg1"/>
                </a:solidFill>
                <a:latin typeface="Calibri" charset="0"/>
              </a:rPr>
              <a:t>. 1986;6:365-406.</a:t>
            </a:r>
          </a:p>
        </p:txBody>
      </p:sp>
    </p:spTree>
    <p:extLst>
      <p:ext uri="{BB962C8B-B14F-4D97-AF65-F5344CB8AC3E}">
        <p14:creationId xmlns:p14="http://schemas.microsoft.com/office/powerpoint/2010/main" val="150012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1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1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10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10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P spid="12" grpId="0" build="p"/>
      <p:bldP spid="13" grpId="0"/>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522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 name="Rectangle 9"/>
          <p:cNvSpPr/>
          <p:nvPr/>
        </p:nvSpPr>
        <p:spPr>
          <a:xfrm>
            <a:off x="0" y="0"/>
            <a:ext cx="13003213" cy="783703"/>
          </a:xfrm>
          <a:prstGeom prst="rect">
            <a:avLst/>
          </a:prstGeom>
          <a:solidFill>
            <a:srgbClr val="F5522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8" name="Title 1"/>
          <p:cNvSpPr>
            <a:spLocks noGrp="1"/>
          </p:cNvSpPr>
          <p:nvPr>
            <p:ph type="title"/>
          </p:nvPr>
        </p:nvSpPr>
        <p:spPr>
          <a:xfrm>
            <a:off x="650161" y="-680"/>
            <a:ext cx="12353052" cy="783703"/>
          </a:xfrm>
        </p:spPr>
        <p:txBody>
          <a:bodyPr>
            <a:noAutofit/>
          </a:bodyPr>
          <a:lstStyle/>
          <a:p>
            <a:r>
              <a:rPr lang="en-US" sz="3000" dirty="0">
                <a:solidFill>
                  <a:schemeClr val="bg1"/>
                </a:solidFill>
              </a:rPr>
              <a:t>Chronic Inflammation = Chronic Disease = Chronic Repair Deficit</a:t>
            </a:r>
          </a:p>
        </p:txBody>
      </p:sp>
      <p:sp>
        <p:nvSpPr>
          <p:cNvPr id="9" name="TextBox 21"/>
          <p:cNvSpPr txBox="1">
            <a:spLocks noChangeArrowheads="1"/>
          </p:cNvSpPr>
          <p:nvPr/>
        </p:nvSpPr>
        <p:spPr bwMode="auto">
          <a:xfrm>
            <a:off x="6510639" y="3247855"/>
            <a:ext cx="5980123" cy="262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300" dirty="0">
                <a:solidFill>
                  <a:srgbClr val="000000"/>
                </a:solidFill>
                <a:cs typeface="Calibri" charset="0"/>
              </a:rPr>
              <a:t>Yet</a:t>
            </a:r>
          </a:p>
          <a:p>
            <a:r>
              <a:rPr lang="en-US" sz="4300" dirty="0">
                <a:solidFill>
                  <a:srgbClr val="000000"/>
                </a:solidFill>
                <a:cs typeface="Calibri" charset="0"/>
              </a:rPr>
              <a:t>Two Americans </a:t>
            </a:r>
          </a:p>
          <a:p>
            <a:r>
              <a:rPr lang="en-US" sz="4300" dirty="0">
                <a:solidFill>
                  <a:srgbClr val="000000"/>
                </a:solidFill>
                <a:cs typeface="Calibri" charset="0"/>
              </a:rPr>
              <a:t>Every minute have </a:t>
            </a:r>
          </a:p>
          <a:p>
            <a:r>
              <a:rPr lang="en-US" sz="4300" i="1" dirty="0">
                <a:solidFill>
                  <a:srgbClr val="000000"/>
                </a:solidFill>
                <a:cs typeface="Calibri" charset="0"/>
              </a:rPr>
              <a:t>avoidable</a:t>
            </a:r>
            <a:r>
              <a:rPr lang="en-US" sz="4300" dirty="0">
                <a:solidFill>
                  <a:srgbClr val="000000"/>
                </a:solidFill>
                <a:cs typeface="Calibri" charset="0"/>
              </a:rPr>
              <a:t> coronary events</a:t>
            </a:r>
          </a:p>
        </p:txBody>
      </p:sp>
      <p:pic>
        <p:nvPicPr>
          <p:cNvPr id="1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1009" y="3025161"/>
            <a:ext cx="5199027" cy="390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0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522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 name="Rectangle 9"/>
          <p:cNvSpPr/>
          <p:nvPr/>
        </p:nvSpPr>
        <p:spPr>
          <a:xfrm>
            <a:off x="0" y="0"/>
            <a:ext cx="13003213" cy="783703"/>
          </a:xfrm>
          <a:prstGeom prst="rect">
            <a:avLst/>
          </a:prstGeom>
          <a:solidFill>
            <a:srgbClr val="F552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8" name="Title 1"/>
          <p:cNvSpPr>
            <a:spLocks noGrp="1"/>
          </p:cNvSpPr>
          <p:nvPr>
            <p:ph type="title"/>
          </p:nvPr>
        </p:nvSpPr>
        <p:spPr>
          <a:xfrm>
            <a:off x="650161" y="-680"/>
            <a:ext cx="12353052" cy="783703"/>
          </a:xfrm>
        </p:spPr>
        <p:txBody>
          <a:bodyPr>
            <a:noAutofit/>
          </a:bodyPr>
          <a:lstStyle/>
          <a:p>
            <a:r>
              <a:rPr lang="en-US" sz="3000" dirty="0">
                <a:solidFill>
                  <a:schemeClr val="bg1"/>
                </a:solidFill>
              </a:rPr>
              <a:t>Chronic Inflammation = Chronic Disease = Chronic Repair Deficit</a:t>
            </a:r>
          </a:p>
        </p:txBody>
      </p:sp>
      <p:sp>
        <p:nvSpPr>
          <p:cNvPr id="6" name="TextBox 5"/>
          <p:cNvSpPr txBox="1">
            <a:spLocks noChangeArrowheads="1"/>
          </p:cNvSpPr>
          <p:nvPr/>
        </p:nvSpPr>
        <p:spPr bwMode="auto">
          <a:xfrm>
            <a:off x="7372682" y="2593988"/>
            <a:ext cx="4830732" cy="613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6300" dirty="0">
                <a:solidFill>
                  <a:srgbClr val="000000"/>
                </a:solidFill>
                <a:cs typeface="Calibri" charset="0"/>
              </a:rPr>
              <a:t>By 2025 in US: </a:t>
            </a:r>
          </a:p>
          <a:p>
            <a:r>
              <a:rPr lang="en-US" sz="6300" dirty="0">
                <a:solidFill>
                  <a:srgbClr val="000000"/>
                </a:solidFill>
                <a:cs typeface="Calibri" charset="0"/>
              </a:rPr>
              <a:t>~ 50 MM Diabetics</a:t>
            </a:r>
          </a:p>
          <a:p>
            <a:r>
              <a:rPr lang="en-US" sz="6300" dirty="0">
                <a:solidFill>
                  <a:srgbClr val="000000"/>
                </a:solidFill>
                <a:cs typeface="Calibri" charset="0"/>
              </a:rPr>
              <a:t>&amp; 100 MM</a:t>
            </a:r>
          </a:p>
          <a:p>
            <a:r>
              <a:rPr lang="en-US" sz="6300" dirty="0" err="1">
                <a:solidFill>
                  <a:srgbClr val="000000"/>
                </a:solidFill>
                <a:cs typeface="Calibri" charset="0"/>
              </a:rPr>
              <a:t>Prediabetics</a:t>
            </a:r>
            <a:endParaRPr lang="en-US" sz="6300" dirty="0">
              <a:solidFill>
                <a:srgbClr val="000000"/>
              </a:solidFill>
              <a:cs typeface="Calibri" charset="0"/>
            </a:endParaRPr>
          </a:p>
          <a:p>
            <a:endParaRPr lang="en-US" sz="6300" dirty="0">
              <a:solidFill>
                <a:srgbClr val="000000"/>
              </a:solidFill>
              <a:cs typeface="Calibri" charset="0"/>
            </a:endParaRPr>
          </a:p>
          <a:p>
            <a:r>
              <a:rPr lang="en-US" sz="2300" dirty="0">
                <a:solidFill>
                  <a:srgbClr val="000000"/>
                </a:solidFill>
                <a:cs typeface="Calibri" charset="0"/>
              </a:rPr>
              <a:t>Source: CDC and AHA</a:t>
            </a:r>
          </a:p>
        </p:txBody>
      </p:sp>
      <p:pic>
        <p:nvPicPr>
          <p:cNvPr id="7" name="Picture 7" descr="1101040223_4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900" y="2705699"/>
            <a:ext cx="3316272" cy="426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927" y="2705699"/>
            <a:ext cx="3404313" cy="425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8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522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 name="Rectangle 9"/>
          <p:cNvSpPr/>
          <p:nvPr/>
        </p:nvSpPr>
        <p:spPr>
          <a:xfrm>
            <a:off x="1" y="0"/>
            <a:ext cx="7891254" cy="783703"/>
          </a:xfrm>
          <a:prstGeom prst="rect">
            <a:avLst/>
          </a:prstGeom>
          <a:solidFill>
            <a:srgbClr val="F5522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8" name="Title 1"/>
          <p:cNvSpPr>
            <a:spLocks noGrp="1"/>
          </p:cNvSpPr>
          <p:nvPr>
            <p:ph type="title"/>
          </p:nvPr>
        </p:nvSpPr>
        <p:spPr>
          <a:xfrm>
            <a:off x="650161" y="-680"/>
            <a:ext cx="7241093" cy="783703"/>
          </a:xfrm>
        </p:spPr>
        <p:txBody>
          <a:bodyPr>
            <a:noAutofit/>
          </a:bodyPr>
          <a:lstStyle/>
          <a:p>
            <a:r>
              <a:rPr lang="en-US" sz="3600" dirty="0" err="1">
                <a:solidFill>
                  <a:schemeClr val="bg1"/>
                </a:solidFill>
              </a:rPr>
              <a:t>ReThink</a:t>
            </a:r>
            <a:r>
              <a:rPr lang="en-US" sz="3600" dirty="0">
                <a:solidFill>
                  <a:schemeClr val="bg1"/>
                </a:solidFill>
              </a:rPr>
              <a:t> Systemic Inflammation</a:t>
            </a:r>
          </a:p>
        </p:txBody>
      </p:sp>
      <p:graphicFrame>
        <p:nvGraphicFramePr>
          <p:cNvPr id="12" name="Diagram 11"/>
          <p:cNvGraphicFramePr/>
          <p:nvPr/>
        </p:nvGraphicFramePr>
        <p:xfrm>
          <a:off x="1243063" y="1369686"/>
          <a:ext cx="10517089" cy="7014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387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2"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522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 name="Rectangle 9"/>
          <p:cNvSpPr/>
          <p:nvPr/>
        </p:nvSpPr>
        <p:spPr>
          <a:xfrm>
            <a:off x="1" y="0"/>
            <a:ext cx="13003212" cy="1320657"/>
          </a:xfrm>
          <a:prstGeom prst="rect">
            <a:avLst/>
          </a:prstGeom>
          <a:solidFill>
            <a:srgbClr val="F552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chemeClr val="bg1"/>
                </a:solidFill>
                <a:latin typeface="Geneva"/>
                <a:cs typeface="Geneva"/>
              </a:rPr>
              <a:t>Ridker</a:t>
            </a:r>
            <a:r>
              <a:rPr lang="en-US" sz="1400" dirty="0">
                <a:solidFill>
                  <a:schemeClr val="bg1"/>
                </a:solidFill>
                <a:latin typeface="Geneva"/>
                <a:cs typeface="Geneva"/>
              </a:rPr>
              <a:t> PM </a:t>
            </a:r>
            <a:r>
              <a:rPr lang="en-US" sz="1400" i="1" dirty="0">
                <a:solidFill>
                  <a:schemeClr val="bg1"/>
                </a:solidFill>
                <a:latin typeface="Geneva"/>
                <a:cs typeface="Geneva"/>
              </a:rPr>
              <a:t>et al</a:t>
            </a:r>
            <a:r>
              <a:rPr lang="en-US" sz="1400" dirty="0">
                <a:solidFill>
                  <a:schemeClr val="bg1"/>
                </a:solidFill>
                <a:latin typeface="Geneva"/>
                <a:cs typeface="Geneva"/>
              </a:rPr>
              <a:t>, N </a:t>
            </a:r>
            <a:r>
              <a:rPr lang="en-US" sz="1400" dirty="0" err="1">
                <a:solidFill>
                  <a:schemeClr val="bg1"/>
                </a:solidFill>
                <a:latin typeface="Geneva"/>
                <a:cs typeface="Geneva"/>
              </a:rPr>
              <a:t>Engl</a:t>
            </a:r>
            <a:r>
              <a:rPr lang="en-US" sz="1400" dirty="0">
                <a:solidFill>
                  <a:schemeClr val="bg1"/>
                </a:solidFill>
                <a:latin typeface="Geneva"/>
                <a:cs typeface="Geneva"/>
              </a:rPr>
              <a:t> J Med, 2002;347:1557</a:t>
            </a:r>
            <a:br>
              <a:rPr lang="en-US" sz="1400" dirty="0">
                <a:solidFill>
                  <a:schemeClr val="bg1"/>
                </a:solidFill>
                <a:latin typeface="Geneva"/>
                <a:cs typeface="Geneva"/>
              </a:rPr>
            </a:br>
            <a:r>
              <a:rPr lang="en-US" sz="2800" dirty="0">
                <a:solidFill>
                  <a:schemeClr val="bg1"/>
                </a:solidFill>
                <a:latin typeface="Geneva"/>
                <a:cs typeface="Geneva"/>
              </a:rPr>
              <a:t>Actual Cardiovascular Events Compared with Framingham Estimate </a:t>
            </a:r>
            <a:endParaRPr lang="en-US" sz="2800" dirty="0" smtClean="0">
              <a:solidFill>
                <a:schemeClr val="bg1"/>
              </a:solidFill>
              <a:latin typeface="Geneva"/>
              <a:cs typeface="Geneva"/>
            </a:endParaRPr>
          </a:p>
          <a:p>
            <a:pPr algn="ctr"/>
            <a:r>
              <a:rPr lang="en-US" sz="2800" dirty="0" smtClean="0">
                <a:solidFill>
                  <a:schemeClr val="bg1"/>
                </a:solidFill>
                <a:latin typeface="Geneva"/>
                <a:cs typeface="Geneva"/>
              </a:rPr>
              <a:t>+ </a:t>
            </a:r>
            <a:r>
              <a:rPr lang="en-US" sz="2800" dirty="0" err="1">
                <a:solidFill>
                  <a:schemeClr val="bg1"/>
                </a:solidFill>
                <a:latin typeface="Geneva"/>
                <a:cs typeface="Geneva"/>
              </a:rPr>
              <a:t>hs</a:t>
            </a:r>
            <a:r>
              <a:rPr lang="en-US" sz="2800" dirty="0">
                <a:solidFill>
                  <a:schemeClr val="bg1"/>
                </a:solidFill>
                <a:latin typeface="Geneva"/>
                <a:cs typeface="Geneva"/>
              </a:rPr>
              <a:t>-CRP in the WHS</a:t>
            </a:r>
            <a:endParaRPr lang="en-US" dirty="0">
              <a:solidFill>
                <a:schemeClr val="bg1"/>
              </a:solidFill>
              <a:latin typeface="Geneva"/>
              <a:cs typeface="Geneva"/>
            </a:endParaRPr>
          </a:p>
        </p:txBody>
      </p:sp>
      <p:pic>
        <p:nvPicPr>
          <p:cNvPr id="7" name="Picture 2" descr="Cardio_Event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1783" y="2253561"/>
            <a:ext cx="14250836" cy="661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3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522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 name="Rectangle 9"/>
          <p:cNvSpPr/>
          <p:nvPr/>
        </p:nvSpPr>
        <p:spPr>
          <a:xfrm>
            <a:off x="1" y="0"/>
            <a:ext cx="13003212" cy="1456109"/>
          </a:xfrm>
          <a:prstGeom prst="rect">
            <a:avLst/>
          </a:prstGeom>
          <a:solidFill>
            <a:srgbClr val="F552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FFFFFF"/>
                </a:solidFill>
                <a:latin typeface="Geneva"/>
                <a:cs typeface="Geneva"/>
              </a:rPr>
              <a:t>Support for </a:t>
            </a:r>
            <a:r>
              <a:rPr lang="en-US" sz="4000" b="1" dirty="0" err="1">
                <a:solidFill>
                  <a:srgbClr val="FFFFFF"/>
                </a:solidFill>
                <a:latin typeface="Geneva"/>
                <a:cs typeface="Geneva"/>
              </a:rPr>
              <a:t>hsCRP</a:t>
            </a:r>
            <a:r>
              <a:rPr lang="en-US" sz="4000" b="1" dirty="0">
                <a:solidFill>
                  <a:srgbClr val="FFFFFF"/>
                </a:solidFill>
                <a:latin typeface="Geneva"/>
                <a:cs typeface="Geneva"/>
              </a:rPr>
              <a:t> as predictive biomarker </a:t>
            </a:r>
            <a:r>
              <a:rPr lang="en-US" sz="1800" b="1" dirty="0">
                <a:solidFill>
                  <a:srgbClr val="FFFFFF"/>
                </a:solidFill>
                <a:latin typeface="Geneva"/>
                <a:cs typeface="Geneva"/>
              </a:rPr>
              <a:t/>
            </a:r>
            <a:br>
              <a:rPr lang="en-US" sz="1800" b="1" dirty="0">
                <a:solidFill>
                  <a:srgbClr val="FFFFFF"/>
                </a:solidFill>
                <a:latin typeface="Geneva"/>
                <a:cs typeface="Geneva"/>
              </a:rPr>
            </a:br>
            <a:r>
              <a:rPr lang="en-US" sz="2800" b="1" dirty="0">
                <a:solidFill>
                  <a:srgbClr val="FFFFFF"/>
                </a:solidFill>
                <a:latin typeface="Geneva"/>
                <a:cs typeface="Geneva"/>
              </a:rPr>
              <a:t>Actual Cardiovascular Events Compared with Framingham Estimate + </a:t>
            </a:r>
            <a:r>
              <a:rPr lang="en-US" sz="2800" b="1" dirty="0" err="1">
                <a:solidFill>
                  <a:srgbClr val="FFFFFF"/>
                </a:solidFill>
                <a:latin typeface="Geneva"/>
                <a:cs typeface="Geneva"/>
              </a:rPr>
              <a:t>hs</a:t>
            </a:r>
            <a:r>
              <a:rPr lang="en-US" sz="2800" b="1" dirty="0">
                <a:solidFill>
                  <a:srgbClr val="FFFFFF"/>
                </a:solidFill>
                <a:latin typeface="Geneva"/>
                <a:cs typeface="Geneva"/>
              </a:rPr>
              <a:t>-CRP in the WHS</a:t>
            </a:r>
            <a:endParaRPr lang="en-US" dirty="0">
              <a:solidFill>
                <a:srgbClr val="FFFFFF"/>
              </a:solidFill>
              <a:latin typeface="Geneva"/>
              <a:cs typeface="Geneva"/>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4075507267"/>
              </p:ext>
            </p:extLst>
          </p:nvPr>
        </p:nvGraphicFramePr>
        <p:xfrm>
          <a:off x="0" y="2047381"/>
          <a:ext cx="13003213" cy="722724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4"/>
          <p:cNvSpPr>
            <a:spLocks noChangeArrowheads="1"/>
          </p:cNvSpPr>
          <p:nvPr/>
        </p:nvSpPr>
        <p:spPr bwMode="auto">
          <a:xfrm>
            <a:off x="1060877" y="9166213"/>
            <a:ext cx="11942336" cy="216817"/>
          </a:xfrm>
          <a:prstGeom prst="rect">
            <a:avLst/>
          </a:prstGeom>
          <a:noFill/>
          <a:ln w="9525">
            <a:noFill/>
            <a:miter lim="800000"/>
            <a:headEnd/>
            <a:tailEnd/>
          </a:ln>
          <a:effectLst/>
          <a:extLst/>
        </p:spPr>
        <p:txBody>
          <a:bodyPr wrap="none" lIns="130055" tIns="65028" rIns="130055" bIns="65028" anchor="ctr"/>
          <a:lstStyle/>
          <a:p>
            <a:r>
              <a:rPr lang="en-US" b="1" dirty="0" err="1">
                <a:solidFill>
                  <a:srgbClr val="000000"/>
                </a:solidFill>
              </a:rPr>
              <a:t>Ridker</a:t>
            </a:r>
            <a:r>
              <a:rPr lang="en-US" b="1" dirty="0">
                <a:solidFill>
                  <a:srgbClr val="000000"/>
                </a:solidFill>
              </a:rPr>
              <a:t> PM et al, N </a:t>
            </a:r>
            <a:r>
              <a:rPr lang="en-US" b="1" dirty="0" err="1">
                <a:solidFill>
                  <a:srgbClr val="000000"/>
                </a:solidFill>
              </a:rPr>
              <a:t>Engl</a:t>
            </a:r>
            <a:r>
              <a:rPr lang="en-US" b="1" dirty="0">
                <a:solidFill>
                  <a:srgbClr val="000000"/>
                </a:solidFill>
              </a:rPr>
              <a:t> J Med 2002;347:</a:t>
            </a:r>
            <a:r>
              <a:rPr lang="en-US" b="1" dirty="0" smtClean="0">
                <a:solidFill>
                  <a:srgbClr val="000000"/>
                </a:solidFill>
              </a:rPr>
              <a:t>1557-1565 </a:t>
            </a:r>
            <a:endParaRPr lang="en-US" dirty="0">
              <a:solidFill>
                <a:srgbClr val="000000"/>
              </a:solidFill>
            </a:endParaRPr>
          </a:p>
        </p:txBody>
      </p:sp>
      <p:sp>
        <p:nvSpPr>
          <p:cNvPr id="8" name="Text Box 5"/>
          <p:cNvSpPr txBox="1">
            <a:spLocks noChangeArrowheads="1"/>
          </p:cNvSpPr>
          <p:nvPr/>
        </p:nvSpPr>
        <p:spPr bwMode="auto">
          <a:xfrm rot="16200000">
            <a:off x="-2010142" y="5203759"/>
            <a:ext cx="4769979" cy="65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55" tIns="65028" rIns="130055" bIns="65028">
            <a:spAutoFit/>
          </a:bodyPr>
          <a:lstStyle/>
          <a:p>
            <a:pPr algn="l" eaLnBrk="1" hangingPunct="1">
              <a:spcBef>
                <a:spcPct val="50000"/>
              </a:spcBef>
            </a:pPr>
            <a:r>
              <a:rPr lang="en-US" sz="3400" b="1" dirty="0">
                <a:solidFill>
                  <a:srgbClr val="000000"/>
                </a:solidFill>
              </a:rPr>
              <a:t>Cardiovascular Events</a:t>
            </a:r>
          </a:p>
        </p:txBody>
      </p:sp>
      <p:sp>
        <p:nvSpPr>
          <p:cNvPr id="9" name="Text Box 6"/>
          <p:cNvSpPr txBox="1">
            <a:spLocks noChangeArrowheads="1"/>
          </p:cNvSpPr>
          <p:nvPr/>
        </p:nvSpPr>
        <p:spPr bwMode="auto">
          <a:xfrm>
            <a:off x="3359163" y="8418836"/>
            <a:ext cx="6609967" cy="65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55" tIns="65028" rIns="130055" bIns="65028">
            <a:spAutoFit/>
          </a:bodyPr>
          <a:lstStyle/>
          <a:p>
            <a:pPr algn="l" eaLnBrk="1" hangingPunct="1">
              <a:spcBef>
                <a:spcPct val="50000"/>
              </a:spcBef>
            </a:pPr>
            <a:r>
              <a:rPr lang="en-US" sz="3400" b="1" dirty="0">
                <a:solidFill>
                  <a:srgbClr val="000000"/>
                </a:solidFill>
              </a:rPr>
              <a:t>Framingham Risk Estimate</a:t>
            </a:r>
          </a:p>
        </p:txBody>
      </p:sp>
      <p:sp>
        <p:nvSpPr>
          <p:cNvPr id="11" name="Text Box 7"/>
          <p:cNvSpPr txBox="1">
            <a:spLocks noChangeArrowheads="1"/>
          </p:cNvSpPr>
          <p:nvPr/>
        </p:nvSpPr>
        <p:spPr bwMode="auto">
          <a:xfrm>
            <a:off x="11147579" y="4075557"/>
            <a:ext cx="1733762" cy="65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55" tIns="65028" rIns="130055" bIns="65028">
            <a:spAutoFit/>
          </a:bodyPr>
          <a:lstStyle/>
          <a:p>
            <a:pPr algn="l" eaLnBrk="1" hangingPunct="1">
              <a:spcBef>
                <a:spcPct val="50000"/>
              </a:spcBef>
            </a:pPr>
            <a:r>
              <a:rPr lang="en-US" sz="3400" b="1" dirty="0" err="1">
                <a:solidFill>
                  <a:srgbClr val="000000"/>
                </a:solidFill>
              </a:rPr>
              <a:t>hs</a:t>
            </a:r>
            <a:r>
              <a:rPr lang="en-US" sz="3400" b="1" dirty="0">
                <a:solidFill>
                  <a:srgbClr val="000000"/>
                </a:solidFill>
              </a:rPr>
              <a:t>-CRP</a:t>
            </a:r>
          </a:p>
        </p:txBody>
      </p:sp>
      <p:sp>
        <p:nvSpPr>
          <p:cNvPr id="12" name="AutoShape 8"/>
          <p:cNvSpPr>
            <a:spLocks/>
          </p:cNvSpPr>
          <p:nvPr/>
        </p:nvSpPr>
        <p:spPr bwMode="auto">
          <a:xfrm rot="1263333">
            <a:off x="8668808" y="3035441"/>
            <a:ext cx="550831" cy="2927033"/>
          </a:xfrm>
          <a:prstGeom prst="leftBrace">
            <a:avLst>
              <a:gd name="adj1" fmla="val 44262"/>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55" tIns="65028" rIns="130055" bIns="65028" anchor="ctr"/>
          <a:lstStyle/>
          <a:p>
            <a:endParaRPr lang="en-US">
              <a:solidFill>
                <a:srgbClr val="000000"/>
              </a:solidFill>
            </a:endParaRPr>
          </a:p>
        </p:txBody>
      </p:sp>
      <p:sp>
        <p:nvSpPr>
          <p:cNvPr id="13" name="Text Box 9"/>
          <p:cNvSpPr txBox="1">
            <a:spLocks noChangeArrowheads="1"/>
          </p:cNvSpPr>
          <p:nvPr/>
        </p:nvSpPr>
        <p:spPr bwMode="auto">
          <a:xfrm>
            <a:off x="4334404" y="6179291"/>
            <a:ext cx="1733762" cy="65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55" tIns="65028" rIns="130055" bIns="65028">
            <a:spAutoFit/>
          </a:bodyPr>
          <a:lstStyle/>
          <a:p>
            <a:pPr algn="l" eaLnBrk="1" hangingPunct="1">
              <a:spcBef>
                <a:spcPct val="50000"/>
              </a:spcBef>
            </a:pPr>
            <a:r>
              <a:rPr lang="en-US" sz="3400" b="1">
                <a:solidFill>
                  <a:srgbClr val="000000"/>
                </a:solidFill>
              </a:rPr>
              <a:t>1.3X</a:t>
            </a:r>
          </a:p>
        </p:txBody>
      </p:sp>
      <p:sp>
        <p:nvSpPr>
          <p:cNvPr id="14" name="Text Box 10"/>
          <p:cNvSpPr txBox="1">
            <a:spLocks noChangeArrowheads="1"/>
          </p:cNvSpPr>
          <p:nvPr/>
        </p:nvSpPr>
        <p:spPr bwMode="auto">
          <a:xfrm>
            <a:off x="7910288" y="3902710"/>
            <a:ext cx="866881" cy="65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55" tIns="65028" rIns="130055" bIns="65028">
            <a:spAutoFit/>
          </a:bodyPr>
          <a:lstStyle/>
          <a:p>
            <a:pPr algn="l" eaLnBrk="1" hangingPunct="1">
              <a:spcBef>
                <a:spcPct val="50000"/>
              </a:spcBef>
            </a:pPr>
            <a:r>
              <a:rPr lang="en-US" sz="3400" b="1">
                <a:solidFill>
                  <a:srgbClr val="000000"/>
                </a:solidFill>
              </a:rPr>
              <a:t>2X</a:t>
            </a:r>
          </a:p>
        </p:txBody>
      </p:sp>
      <p:sp>
        <p:nvSpPr>
          <p:cNvPr id="15" name="AutoShape 11"/>
          <p:cNvSpPr>
            <a:spLocks/>
          </p:cNvSpPr>
          <p:nvPr/>
        </p:nvSpPr>
        <p:spPr bwMode="auto">
          <a:xfrm rot="4599277">
            <a:off x="4783529" y="6263226"/>
            <a:ext cx="533009" cy="1652492"/>
          </a:xfrm>
          <a:prstGeom prst="leftBrace">
            <a:avLst>
              <a:gd name="adj1" fmla="val 25847"/>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55" tIns="65028" rIns="130055" bIns="65028" anchor="ctr"/>
          <a:lstStyle/>
          <a:p>
            <a:endParaRPr lang="en-US">
              <a:solidFill>
                <a:srgbClr val="000000"/>
              </a:solidFill>
            </a:endParaRPr>
          </a:p>
        </p:txBody>
      </p:sp>
      <p:sp>
        <p:nvSpPr>
          <p:cNvPr id="16" name="AutoShape 12"/>
          <p:cNvSpPr>
            <a:spLocks/>
          </p:cNvSpPr>
          <p:nvPr/>
        </p:nvSpPr>
        <p:spPr bwMode="auto">
          <a:xfrm rot="12644204">
            <a:off x="6578362" y="4986797"/>
            <a:ext cx="433440" cy="1955872"/>
          </a:xfrm>
          <a:prstGeom prst="rightBrace">
            <a:avLst>
              <a:gd name="adj1" fmla="val 37587"/>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55" tIns="65028" rIns="130055" bIns="65028" anchor="ctr"/>
          <a:lstStyle/>
          <a:p>
            <a:endParaRPr lang="en-US">
              <a:solidFill>
                <a:srgbClr val="000000"/>
              </a:solidFill>
            </a:endParaRPr>
          </a:p>
        </p:txBody>
      </p:sp>
      <p:sp>
        <p:nvSpPr>
          <p:cNvPr id="17" name="Text Box 13"/>
          <p:cNvSpPr txBox="1">
            <a:spLocks noChangeArrowheads="1"/>
          </p:cNvSpPr>
          <p:nvPr/>
        </p:nvSpPr>
        <p:spPr bwMode="auto">
          <a:xfrm>
            <a:off x="5418006" y="5420430"/>
            <a:ext cx="1300321" cy="65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55" tIns="65028" rIns="130055" bIns="65028">
            <a:spAutoFit/>
          </a:bodyPr>
          <a:lstStyle/>
          <a:p>
            <a:pPr>
              <a:spcBef>
                <a:spcPct val="50000"/>
              </a:spcBef>
            </a:pPr>
            <a:r>
              <a:rPr lang="en-US" sz="3400" b="1">
                <a:solidFill>
                  <a:srgbClr val="000000"/>
                </a:solidFill>
              </a:rPr>
              <a:t>2.2X</a:t>
            </a:r>
          </a:p>
        </p:txBody>
      </p:sp>
      <p:sp>
        <p:nvSpPr>
          <p:cNvPr id="18" name="AutoShape 14"/>
          <p:cNvSpPr>
            <a:spLocks/>
          </p:cNvSpPr>
          <p:nvPr/>
        </p:nvSpPr>
        <p:spPr bwMode="auto">
          <a:xfrm rot="15771182">
            <a:off x="2708906" y="6938490"/>
            <a:ext cx="433634" cy="1517042"/>
          </a:xfrm>
          <a:prstGeom prst="rightBrace">
            <a:avLst>
              <a:gd name="adj1" fmla="val 29167"/>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55" tIns="65028" rIns="130055" bIns="65028" anchor="ctr"/>
          <a:lstStyle/>
          <a:p>
            <a:endParaRPr lang="en-US">
              <a:solidFill>
                <a:srgbClr val="000000"/>
              </a:solidFill>
            </a:endParaRPr>
          </a:p>
        </p:txBody>
      </p:sp>
      <p:sp>
        <p:nvSpPr>
          <p:cNvPr id="19" name="Text Box 15"/>
          <p:cNvSpPr txBox="1">
            <a:spLocks noChangeArrowheads="1"/>
          </p:cNvSpPr>
          <p:nvPr/>
        </p:nvSpPr>
        <p:spPr bwMode="auto">
          <a:xfrm>
            <a:off x="2275562" y="6829742"/>
            <a:ext cx="1300321" cy="65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55" tIns="65028" rIns="130055" bIns="65028">
            <a:spAutoFit/>
          </a:bodyPr>
          <a:lstStyle/>
          <a:p>
            <a:pPr>
              <a:spcBef>
                <a:spcPct val="50000"/>
              </a:spcBef>
            </a:pPr>
            <a:r>
              <a:rPr lang="en-US" sz="3400" b="1">
                <a:solidFill>
                  <a:srgbClr val="000000"/>
                </a:solidFill>
              </a:rPr>
              <a:t>1.9X</a:t>
            </a:r>
          </a:p>
        </p:txBody>
      </p:sp>
    </p:spTree>
    <p:extLst>
      <p:ext uri="{BB962C8B-B14F-4D97-AF65-F5344CB8AC3E}">
        <p14:creationId xmlns:p14="http://schemas.microsoft.com/office/powerpoint/2010/main" val="411411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61" y="371024"/>
            <a:ext cx="11702892" cy="783703"/>
          </a:xfrm>
        </p:spPr>
        <p:txBody>
          <a:bodyPr>
            <a:normAutofit fontScale="90000"/>
          </a:bodyPr>
          <a:lstStyle/>
          <a:p>
            <a:r>
              <a:rPr lang="en-US" b="1" dirty="0" smtClean="0">
                <a:solidFill>
                  <a:srgbClr val="FFFFFF"/>
                </a:solidFill>
              </a:rPr>
              <a:t>Life As It Is</a:t>
            </a:r>
            <a:r>
              <a:rPr lang="en-US" dirty="0" smtClean="0">
                <a:solidFill>
                  <a:srgbClr val="FFFFFF"/>
                </a:solidFill>
              </a:rPr>
              <a:t>: </a:t>
            </a:r>
            <a:r>
              <a:rPr lang="en-US" dirty="0" smtClean="0">
                <a:solidFill>
                  <a:srgbClr val="FFFF00"/>
                </a:solidFill>
              </a:rPr>
              <a:t>Experience trumps theory</a:t>
            </a:r>
            <a:endParaRPr lang="en-US" dirty="0">
              <a:solidFill>
                <a:srgbClr val="FFFF00"/>
              </a:solidFill>
            </a:endParaRPr>
          </a:p>
        </p:txBody>
      </p:sp>
      <p:sp>
        <p:nvSpPr>
          <p:cNvPr id="3" name="Content Placeholder 2"/>
          <p:cNvSpPr>
            <a:spLocks noGrp="1"/>
          </p:cNvSpPr>
          <p:nvPr>
            <p:ph idx="4294967295"/>
          </p:nvPr>
        </p:nvSpPr>
        <p:spPr>
          <a:xfrm>
            <a:off x="650161" y="1192965"/>
            <a:ext cx="11702892" cy="3894162"/>
          </a:xfrm>
        </p:spPr>
        <p:txBody>
          <a:bodyPr>
            <a:normAutofit fontScale="70000" lnSpcReduction="20000"/>
          </a:bodyPr>
          <a:lstStyle/>
          <a:p>
            <a:r>
              <a:rPr lang="en-US" dirty="0" smtClean="0">
                <a:solidFill>
                  <a:srgbClr val="FFFFFF"/>
                </a:solidFill>
              </a:rPr>
              <a:t> Trust experts; verify in </a:t>
            </a:r>
            <a:r>
              <a:rPr lang="en-US" i="1" dirty="0" smtClean="0">
                <a:solidFill>
                  <a:srgbClr val="FFFF00"/>
                </a:solidFill>
              </a:rPr>
              <a:t>your</a:t>
            </a:r>
            <a:r>
              <a:rPr lang="en-US" dirty="0" smtClean="0">
                <a:solidFill>
                  <a:srgbClr val="FFFF00"/>
                </a:solidFill>
              </a:rPr>
              <a:t> experience</a:t>
            </a:r>
            <a:r>
              <a:rPr lang="en-US" dirty="0" smtClean="0">
                <a:solidFill>
                  <a:srgbClr val="FFFFFF"/>
                </a:solidFill>
              </a:rPr>
              <a:t>…</a:t>
            </a:r>
          </a:p>
          <a:p>
            <a:pPr marL="0" indent="0">
              <a:buNone/>
            </a:pPr>
            <a:r>
              <a:rPr lang="en-US" dirty="0" smtClean="0">
                <a:solidFill>
                  <a:srgbClr val="FFFFFF"/>
                </a:solidFill>
              </a:rPr>
              <a:t>	Practices of </a:t>
            </a:r>
            <a:r>
              <a:rPr lang="en-US" dirty="0">
                <a:solidFill>
                  <a:srgbClr val="FFFFFF"/>
                </a:solidFill>
              </a:rPr>
              <a:t>breath</a:t>
            </a:r>
            <a:r>
              <a:rPr lang="en-US" dirty="0" smtClean="0">
                <a:solidFill>
                  <a:srgbClr val="FFFFFF"/>
                </a:solidFill>
              </a:rPr>
              <a:t>, mindfulness, </a:t>
            </a:r>
            <a:r>
              <a:rPr lang="en-US" dirty="0" err="1" smtClean="0">
                <a:solidFill>
                  <a:srgbClr val="FFFFFF"/>
                </a:solidFill>
              </a:rPr>
              <a:t>autogenics</a:t>
            </a:r>
            <a:r>
              <a:rPr lang="en-US" dirty="0" smtClean="0">
                <a:solidFill>
                  <a:srgbClr val="FFFFFF"/>
                </a:solidFill>
              </a:rPr>
              <a:t>, 	therapeutic</a:t>
            </a:r>
            <a:r>
              <a:rPr lang="en-US" dirty="0" smtClean="0"/>
              <a:t> </a:t>
            </a:r>
            <a:r>
              <a:rPr lang="en-US" dirty="0" smtClean="0">
                <a:solidFill>
                  <a:srgbClr val="FFFFFF"/>
                </a:solidFill>
              </a:rPr>
              <a:t>biofeedback, &amp; active meditation</a:t>
            </a:r>
          </a:p>
          <a:p>
            <a:r>
              <a:rPr lang="en-US" dirty="0" smtClean="0">
                <a:solidFill>
                  <a:srgbClr val="FFFFFF"/>
                </a:solidFill>
              </a:rPr>
              <a:t> Hope, healing touch &amp; go by </a:t>
            </a:r>
            <a:r>
              <a:rPr lang="en-US" i="1" dirty="0">
                <a:solidFill>
                  <a:srgbClr val="FFFF00"/>
                </a:solidFill>
              </a:rPr>
              <a:t>your</a:t>
            </a:r>
            <a:r>
              <a:rPr lang="en-US" dirty="0">
                <a:solidFill>
                  <a:srgbClr val="FFFF00"/>
                </a:solidFill>
              </a:rPr>
              <a:t> results</a:t>
            </a:r>
            <a:endParaRPr lang="en-US" dirty="0" smtClean="0">
              <a:solidFill>
                <a:srgbClr val="FFFF00"/>
              </a:solidFill>
            </a:endParaRPr>
          </a:p>
          <a:p>
            <a:r>
              <a:rPr lang="en-US" dirty="0" smtClean="0">
                <a:solidFill>
                  <a:srgbClr val="FFFFFF"/>
                </a:solidFill>
              </a:rPr>
              <a:t> Hippocrates, Huang Ti, Galen, Avicenna, Maimonides,   </a:t>
            </a:r>
          </a:p>
          <a:p>
            <a:pPr marL="0" indent="0">
              <a:buNone/>
            </a:pPr>
            <a:r>
              <a:rPr lang="en-US" dirty="0">
                <a:solidFill>
                  <a:srgbClr val="FFFFFF"/>
                </a:solidFill>
              </a:rPr>
              <a:t>	</a:t>
            </a:r>
            <a:r>
              <a:rPr lang="en-US" dirty="0" smtClean="0">
                <a:solidFill>
                  <a:srgbClr val="FFFFFF"/>
                </a:solidFill>
              </a:rPr>
              <a:t>Paracelsus, Claude Bernard, Robert Crooke, </a:t>
            </a:r>
            <a:br>
              <a:rPr lang="en-US" dirty="0" smtClean="0">
                <a:solidFill>
                  <a:srgbClr val="FFFFFF"/>
                </a:solidFill>
              </a:rPr>
            </a:br>
            <a:r>
              <a:rPr lang="en-US" dirty="0" smtClean="0">
                <a:solidFill>
                  <a:srgbClr val="FFFFFF"/>
                </a:solidFill>
              </a:rPr>
              <a:t>	Harvey Cushing, Ivan Pavlov, Hans </a:t>
            </a:r>
            <a:r>
              <a:rPr lang="en-US" dirty="0" err="1" smtClean="0">
                <a:solidFill>
                  <a:srgbClr val="FFFFFF"/>
                </a:solidFill>
              </a:rPr>
              <a:t>Selye</a:t>
            </a:r>
            <a:r>
              <a:rPr lang="en-US" dirty="0" smtClean="0">
                <a:solidFill>
                  <a:srgbClr val="FFFFFF"/>
                </a:solidFill>
              </a:rPr>
              <a:t>, Rene Dubos, </a:t>
            </a:r>
            <a:br>
              <a:rPr lang="en-US" dirty="0" smtClean="0">
                <a:solidFill>
                  <a:srgbClr val="FFFFFF"/>
                </a:solidFill>
              </a:rPr>
            </a:br>
            <a:r>
              <a:rPr lang="en-US" dirty="0" smtClean="0">
                <a:solidFill>
                  <a:srgbClr val="FFFFFF"/>
                </a:solidFill>
              </a:rPr>
              <a:t>	C Norman </a:t>
            </a:r>
            <a:r>
              <a:rPr lang="en-US" dirty="0" err="1" smtClean="0">
                <a:solidFill>
                  <a:srgbClr val="FFFFFF"/>
                </a:solidFill>
              </a:rPr>
              <a:t>Shealy</a:t>
            </a:r>
            <a:r>
              <a:rPr lang="en-US" dirty="0" smtClean="0">
                <a:solidFill>
                  <a:srgbClr val="FFFFFF"/>
                </a:solidFill>
              </a:rPr>
              <a:t> &amp; … </a:t>
            </a:r>
            <a:endParaRPr lang="en-US" dirty="0">
              <a:solidFill>
                <a:srgbClr val="FFFFFF"/>
              </a:solidFill>
            </a:endParaRPr>
          </a:p>
        </p:txBody>
      </p:sp>
      <p:pic>
        <p:nvPicPr>
          <p:cNvPr id="5" name="Picture 4" descr="Harvey-Cushing-and-Ivan-Pavlo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9" y="5266826"/>
            <a:ext cx="2854035" cy="2705408"/>
          </a:xfrm>
          <a:prstGeom prst="rect">
            <a:avLst/>
          </a:prstGeom>
        </p:spPr>
      </p:pic>
      <p:sp>
        <p:nvSpPr>
          <p:cNvPr id="6" name="Rectangle 5"/>
          <p:cNvSpPr/>
          <p:nvPr/>
        </p:nvSpPr>
        <p:spPr>
          <a:xfrm>
            <a:off x="945151" y="7966142"/>
            <a:ext cx="11407902" cy="1015663"/>
          </a:xfrm>
          <a:prstGeom prst="rect">
            <a:avLst/>
          </a:prstGeom>
        </p:spPr>
        <p:txBody>
          <a:bodyPr wrap="square">
            <a:spAutoFit/>
          </a:bodyPr>
          <a:lstStyle/>
          <a:p>
            <a:r>
              <a:rPr lang="en-US" sz="2000" b="1" dirty="0" err="1">
                <a:solidFill>
                  <a:srgbClr val="FFFFFF"/>
                </a:solidFill>
              </a:rPr>
              <a:t>Prigogone</a:t>
            </a:r>
            <a:r>
              <a:rPr lang="en-US" sz="2000" b="1" dirty="0">
                <a:solidFill>
                  <a:srgbClr val="FFFFFF"/>
                </a:solidFill>
              </a:rPr>
              <a:t> I and </a:t>
            </a:r>
            <a:r>
              <a:rPr lang="en-US" sz="2000" b="1" dirty="0" err="1">
                <a:solidFill>
                  <a:srgbClr val="FFFFFF"/>
                </a:solidFill>
              </a:rPr>
              <a:t>Stengers</a:t>
            </a:r>
            <a:r>
              <a:rPr lang="en-US" sz="2000" b="1" dirty="0">
                <a:solidFill>
                  <a:srgbClr val="FFFFFF"/>
                </a:solidFill>
              </a:rPr>
              <a:t> I. Order Out of Chaos: Man's New Dialogue with Nature, Bantam </a:t>
            </a:r>
            <a:r>
              <a:rPr lang="en-US" sz="2000" b="1" dirty="0" smtClean="0">
                <a:solidFill>
                  <a:srgbClr val="FFFFFF"/>
                </a:solidFill>
              </a:rPr>
              <a:t>Books, 1984</a:t>
            </a:r>
          </a:p>
          <a:p>
            <a:r>
              <a:rPr lang="en-US" sz="2000" b="1" dirty="0">
                <a:solidFill>
                  <a:srgbClr val="FFFFFF"/>
                </a:solidFill>
              </a:rPr>
              <a:t>Korzybski </a:t>
            </a:r>
            <a:r>
              <a:rPr lang="en-US" sz="2000" b="1" dirty="0" smtClean="0">
                <a:solidFill>
                  <a:srgbClr val="FFFFFF"/>
                </a:solidFill>
              </a:rPr>
              <a:t>A. </a:t>
            </a:r>
            <a:r>
              <a:rPr lang="en-US" sz="2000" b="1" dirty="0">
                <a:solidFill>
                  <a:srgbClr val="FFFFFF"/>
                </a:solidFill>
              </a:rPr>
              <a:t>Science and Sanity: An Introduction to Non-Aristotelian Systems and General Semantics. Institute of General </a:t>
            </a:r>
            <a:r>
              <a:rPr lang="en-US" sz="2000" b="1" dirty="0" smtClean="0">
                <a:solidFill>
                  <a:srgbClr val="FFFFFF"/>
                </a:solidFill>
              </a:rPr>
              <a:t>Semantics, </a:t>
            </a:r>
            <a:r>
              <a:rPr lang="en-US" sz="2000" b="1" dirty="0">
                <a:solidFill>
                  <a:srgbClr val="FFFFFF"/>
                </a:solidFill>
              </a:rPr>
              <a:t>5</a:t>
            </a:r>
            <a:r>
              <a:rPr lang="en-US" sz="2000" b="1" baseline="30000" dirty="0">
                <a:solidFill>
                  <a:srgbClr val="FFFFFF"/>
                </a:solidFill>
              </a:rPr>
              <a:t>th</a:t>
            </a:r>
            <a:r>
              <a:rPr lang="en-US" sz="2000" b="1" dirty="0">
                <a:solidFill>
                  <a:srgbClr val="FFFFFF"/>
                </a:solidFill>
              </a:rPr>
              <a:t> </a:t>
            </a:r>
            <a:r>
              <a:rPr lang="en-US" sz="2000" b="1" dirty="0" smtClean="0">
                <a:solidFill>
                  <a:srgbClr val="FFFFFF"/>
                </a:solidFill>
              </a:rPr>
              <a:t>Edition, </a:t>
            </a:r>
            <a:r>
              <a:rPr lang="en-US" sz="2000" b="1" dirty="0">
                <a:solidFill>
                  <a:srgbClr val="FFFFFF"/>
                </a:solidFill>
              </a:rPr>
              <a:t>1994</a:t>
            </a:r>
          </a:p>
        </p:txBody>
      </p:sp>
      <p:pic>
        <p:nvPicPr>
          <p:cNvPr id="7" name="Picture 6"/>
          <p:cNvPicPr>
            <a:picLocks noChangeAspect="1"/>
          </p:cNvPicPr>
          <p:nvPr/>
        </p:nvPicPr>
        <p:blipFill>
          <a:blip r:embed="rId3"/>
          <a:stretch>
            <a:fillRect/>
          </a:stretch>
        </p:blipFill>
        <p:spPr>
          <a:xfrm>
            <a:off x="2918044" y="5278998"/>
            <a:ext cx="1950274" cy="2693236"/>
          </a:xfrm>
          <a:prstGeom prst="rect">
            <a:avLst/>
          </a:prstGeom>
        </p:spPr>
      </p:pic>
      <p:pic>
        <p:nvPicPr>
          <p:cNvPr id="8" name="Picture 7"/>
          <p:cNvPicPr>
            <a:picLocks noChangeAspect="1"/>
          </p:cNvPicPr>
          <p:nvPr/>
        </p:nvPicPr>
        <p:blipFill>
          <a:blip r:embed="rId4"/>
          <a:stretch>
            <a:fillRect/>
          </a:stretch>
        </p:blipFill>
        <p:spPr>
          <a:xfrm>
            <a:off x="4868318" y="5256408"/>
            <a:ext cx="2523710" cy="2715826"/>
          </a:xfrm>
          <a:prstGeom prst="rect">
            <a:avLst/>
          </a:prstGeom>
        </p:spPr>
      </p:pic>
      <p:pic>
        <p:nvPicPr>
          <p:cNvPr id="9" name="Picture 8"/>
          <p:cNvPicPr>
            <a:picLocks noChangeAspect="1"/>
          </p:cNvPicPr>
          <p:nvPr/>
        </p:nvPicPr>
        <p:blipFill>
          <a:blip r:embed="rId5"/>
          <a:stretch>
            <a:fillRect/>
          </a:stretch>
        </p:blipFill>
        <p:spPr>
          <a:xfrm>
            <a:off x="7392028" y="5252816"/>
            <a:ext cx="3158708" cy="2719417"/>
          </a:xfrm>
          <a:prstGeom prst="rect">
            <a:avLst/>
          </a:prstGeom>
        </p:spPr>
      </p:pic>
      <p:pic>
        <p:nvPicPr>
          <p:cNvPr id="10" name="Picture 9"/>
          <p:cNvPicPr>
            <a:picLocks noChangeAspect="1"/>
          </p:cNvPicPr>
          <p:nvPr/>
        </p:nvPicPr>
        <p:blipFill>
          <a:blip r:embed="rId6"/>
          <a:stretch>
            <a:fillRect/>
          </a:stretch>
        </p:blipFill>
        <p:spPr>
          <a:xfrm>
            <a:off x="9969768" y="5243371"/>
            <a:ext cx="2383285" cy="2728861"/>
          </a:xfrm>
          <a:prstGeom prst="rect">
            <a:avLst/>
          </a:prstGeom>
        </p:spPr>
      </p:pic>
      <p:pic>
        <p:nvPicPr>
          <p:cNvPr id="11" name="Picture 10" descr="color-squar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flipH="1">
            <a:off x="10206808" y="-2320338"/>
            <a:ext cx="484648" cy="5125324"/>
          </a:xfrm>
          <a:prstGeom prst="rect">
            <a:avLst/>
          </a:prstGeom>
        </p:spPr>
      </p:pic>
    </p:spTree>
    <p:extLst>
      <p:ext uri="{BB962C8B-B14F-4D97-AF65-F5344CB8AC3E}">
        <p14:creationId xmlns:p14="http://schemas.microsoft.com/office/powerpoint/2010/main" val="411288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522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 name="Rectangle 9"/>
          <p:cNvSpPr/>
          <p:nvPr/>
        </p:nvSpPr>
        <p:spPr>
          <a:xfrm>
            <a:off x="1" y="0"/>
            <a:ext cx="13003212" cy="1964054"/>
          </a:xfrm>
          <a:prstGeom prst="rect">
            <a:avLst/>
          </a:prstGeom>
          <a:solidFill>
            <a:srgbClr val="F552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solidFill>
                  <a:srgbClr val="FFFFFF"/>
                </a:solidFill>
                <a:latin typeface="Geneva"/>
                <a:cs typeface="Geneva"/>
              </a:rPr>
              <a:t>Predictive value of multiple biomarkers</a:t>
            </a:r>
          </a:p>
          <a:p>
            <a:pPr algn="ctr"/>
            <a:r>
              <a:rPr lang="en-US" sz="4000" b="1" dirty="0">
                <a:solidFill>
                  <a:srgbClr val="FFFFFF"/>
                </a:solidFill>
                <a:latin typeface="Geneva"/>
                <a:cs typeface="Geneva"/>
              </a:rPr>
              <a:t>JUPITER Trial: </a:t>
            </a:r>
            <a:r>
              <a:rPr lang="en-US" sz="3600" b="1" dirty="0" err="1">
                <a:solidFill>
                  <a:srgbClr val="FFFFFF"/>
                </a:solidFill>
                <a:latin typeface="Geneva"/>
                <a:cs typeface="Geneva"/>
              </a:rPr>
              <a:t>Rosuvastatin</a:t>
            </a:r>
            <a:r>
              <a:rPr lang="en-US" sz="3600" b="1" dirty="0">
                <a:solidFill>
                  <a:srgbClr val="FFFFFF"/>
                </a:solidFill>
                <a:latin typeface="Geneva"/>
                <a:cs typeface="Geneva"/>
              </a:rPr>
              <a:t> 20 mg in Older, </a:t>
            </a:r>
            <a:br>
              <a:rPr lang="en-US" sz="3600" b="1" dirty="0">
                <a:solidFill>
                  <a:srgbClr val="FFFFFF"/>
                </a:solidFill>
                <a:latin typeface="Geneva"/>
                <a:cs typeface="Geneva"/>
              </a:rPr>
            </a:br>
            <a:r>
              <a:rPr lang="en-US" sz="3600" b="1" dirty="0">
                <a:solidFill>
                  <a:srgbClr val="FFFFFF"/>
                </a:solidFill>
                <a:latin typeface="Geneva"/>
                <a:cs typeface="Geneva"/>
              </a:rPr>
              <a:t>	</a:t>
            </a:r>
            <a:r>
              <a:rPr lang="en-US" sz="3600" b="1" dirty="0" err="1">
                <a:solidFill>
                  <a:srgbClr val="FFFFFF"/>
                </a:solidFill>
                <a:latin typeface="Geneva"/>
                <a:cs typeface="Geneva"/>
              </a:rPr>
              <a:t>Normolipidemic</a:t>
            </a:r>
            <a:r>
              <a:rPr lang="en-US" sz="3600" b="1" dirty="0">
                <a:solidFill>
                  <a:srgbClr val="FFFFFF"/>
                </a:solidFill>
                <a:latin typeface="Geneva"/>
                <a:cs typeface="Geneva"/>
              </a:rPr>
              <a:t> Subjects w/ ↑ </a:t>
            </a:r>
            <a:r>
              <a:rPr lang="en-US" sz="3600" b="1" dirty="0" err="1" smtClean="0">
                <a:solidFill>
                  <a:srgbClr val="FFFFFF"/>
                </a:solidFill>
                <a:latin typeface="Geneva"/>
                <a:cs typeface="Geneva"/>
              </a:rPr>
              <a:t>hsCRP</a:t>
            </a:r>
            <a:r>
              <a:rPr lang="en-US" sz="3600" b="1" dirty="0" smtClean="0">
                <a:solidFill>
                  <a:srgbClr val="FFFFFF"/>
                </a:solidFill>
                <a:latin typeface="Geneva"/>
                <a:cs typeface="Geneva"/>
              </a:rPr>
              <a:t>, N=17,802 </a:t>
            </a:r>
            <a:endParaRPr lang="en-US" dirty="0">
              <a:solidFill>
                <a:srgbClr val="FFFFFF"/>
              </a:solidFill>
              <a:latin typeface="Geneva"/>
              <a:cs typeface="Geneva"/>
            </a:endParaRPr>
          </a:p>
        </p:txBody>
      </p:sp>
      <p:sp>
        <p:nvSpPr>
          <p:cNvPr id="20" name="Rectangle 3"/>
          <p:cNvSpPr txBox="1">
            <a:spLocks noChangeArrowheads="1"/>
          </p:cNvSpPr>
          <p:nvPr/>
        </p:nvSpPr>
        <p:spPr>
          <a:xfrm>
            <a:off x="0" y="2398886"/>
            <a:ext cx="13003213" cy="5728243"/>
          </a:xfrm>
          <a:prstGeom prst="rect">
            <a:avLst/>
          </a:prstGeom>
        </p:spPr>
        <p:txBody>
          <a:bodyPr vert="horz" lIns="130055" tIns="65028" rIns="130055" bIns="65028" rtlCol="0">
            <a:normAutofit fontScale="85000" lnSpcReduction="10000"/>
          </a:bodyPr>
          <a:lstStyle>
            <a:lvl1pPr marL="487707" indent="-487707" algn="l" defTabSz="650276" rtl="0" eaLnBrk="1" latinLnBrk="0" hangingPunct="1">
              <a:spcBef>
                <a:spcPct val="20000"/>
              </a:spcBef>
              <a:buFont typeface="Arial"/>
              <a:buChar char="•"/>
              <a:defRPr sz="4600" kern="1200">
                <a:solidFill>
                  <a:schemeClr val="tx1"/>
                </a:solidFill>
                <a:latin typeface="Geneva"/>
                <a:ea typeface="+mn-ea"/>
                <a:cs typeface="Geneva"/>
              </a:defRPr>
            </a:lvl1pPr>
            <a:lvl2pPr marL="1056698" indent="-406422" algn="l" defTabSz="650276" rtl="0" eaLnBrk="1" latinLnBrk="0" hangingPunct="1">
              <a:spcBef>
                <a:spcPct val="20000"/>
              </a:spcBef>
              <a:buFont typeface="Arial"/>
              <a:buChar char="–"/>
              <a:defRPr sz="4000" kern="1200">
                <a:solidFill>
                  <a:schemeClr val="tx1"/>
                </a:solidFill>
                <a:latin typeface="Geneva"/>
                <a:ea typeface="+mn-ea"/>
                <a:cs typeface="Geneva"/>
              </a:defRPr>
            </a:lvl2pPr>
            <a:lvl3pPr marL="1625689" indent="-325138" algn="l" defTabSz="650276" rtl="0" eaLnBrk="1" latinLnBrk="0" hangingPunct="1">
              <a:spcBef>
                <a:spcPct val="20000"/>
              </a:spcBef>
              <a:buFont typeface="Arial"/>
              <a:buChar char="•"/>
              <a:defRPr sz="3400" kern="1200">
                <a:solidFill>
                  <a:schemeClr val="tx1"/>
                </a:solidFill>
                <a:latin typeface="Geneva"/>
                <a:ea typeface="+mn-ea"/>
                <a:cs typeface="Geneva"/>
              </a:defRPr>
            </a:lvl3pPr>
            <a:lvl4pPr marL="2275964" indent="-325138" algn="l" defTabSz="650276" rtl="0" eaLnBrk="1" latinLnBrk="0" hangingPunct="1">
              <a:spcBef>
                <a:spcPct val="20000"/>
              </a:spcBef>
              <a:buFont typeface="Arial"/>
              <a:buChar char="–"/>
              <a:defRPr sz="2800" kern="1200">
                <a:solidFill>
                  <a:schemeClr val="tx1"/>
                </a:solidFill>
                <a:latin typeface="Geneva"/>
                <a:ea typeface="+mn-ea"/>
                <a:cs typeface="Geneva"/>
              </a:defRPr>
            </a:lvl4pPr>
            <a:lvl5pPr marL="2926240" indent="-325138" algn="l" defTabSz="650276" rtl="0" eaLnBrk="1" latinLnBrk="0" hangingPunct="1">
              <a:spcBef>
                <a:spcPct val="20000"/>
              </a:spcBef>
              <a:buFont typeface="Arial"/>
              <a:buChar char="»"/>
              <a:defRPr sz="2800" kern="1200">
                <a:solidFill>
                  <a:schemeClr val="tx1"/>
                </a:solidFill>
                <a:latin typeface="Geneva"/>
                <a:ea typeface="+mn-ea"/>
                <a:cs typeface="Geneva"/>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a:lnSpc>
                <a:spcPct val="110000"/>
              </a:lnSpc>
            </a:pPr>
            <a:r>
              <a:rPr lang="en-US" b="1" dirty="0" smtClean="0"/>
              <a:t>Men &gt;50, women &gt;60 years old CVD/DM </a:t>
            </a:r>
            <a:r>
              <a:rPr lang="en-US" sz="3800" b="1" dirty="0" smtClean="0"/>
              <a:t>(mean 66)</a:t>
            </a:r>
            <a:endParaRPr lang="en-US" b="1" dirty="0" smtClean="0"/>
          </a:p>
          <a:p>
            <a:pPr>
              <a:lnSpc>
                <a:spcPct val="110000"/>
              </a:lnSpc>
            </a:pPr>
            <a:r>
              <a:rPr lang="en-US" b="1" dirty="0" smtClean="0">
                <a:solidFill>
                  <a:srgbClr val="FFFFFF"/>
                </a:solidFill>
                <a:effectLst>
                  <a:outerShdw blurRad="50800" dist="38100" dir="2700000" algn="tl" rotWithShape="0">
                    <a:prstClr val="black">
                      <a:alpha val="40000"/>
                    </a:prstClr>
                  </a:outerShdw>
                </a:effectLst>
              </a:rPr>
              <a:t>LDL &lt;130  (TC 186, LDL 108, HDL 49, TG 118)</a:t>
            </a:r>
          </a:p>
          <a:p>
            <a:pPr>
              <a:lnSpc>
                <a:spcPct val="110000"/>
              </a:lnSpc>
            </a:pPr>
            <a:r>
              <a:rPr lang="en-US" b="1" dirty="0" err="1" smtClean="0"/>
              <a:t>hsCRP</a:t>
            </a:r>
            <a:r>
              <a:rPr lang="en-US" b="1" dirty="0" smtClean="0"/>
              <a:t> &gt;2 mg/L (mean 4.3) </a:t>
            </a:r>
            <a:endParaRPr lang="en-US" b="1" dirty="0" smtClean="0">
              <a:solidFill>
                <a:srgbClr val="FFFF00"/>
              </a:solidFill>
            </a:endParaRPr>
          </a:p>
          <a:p>
            <a:pPr>
              <a:lnSpc>
                <a:spcPct val="110000"/>
              </a:lnSpc>
            </a:pPr>
            <a:r>
              <a:rPr lang="en-US" b="1" dirty="0" smtClean="0"/>
              <a:t>BMI 28, BP 134/80, FBG 94, Hgb-A1C 5.7%</a:t>
            </a:r>
          </a:p>
          <a:p>
            <a:pPr>
              <a:lnSpc>
                <a:spcPct val="110000"/>
              </a:lnSpc>
            </a:pPr>
            <a:r>
              <a:rPr lang="en-US" b="1" dirty="0" smtClean="0"/>
              <a:t>Metabolic syndrome 41%</a:t>
            </a:r>
          </a:p>
          <a:p>
            <a:pPr>
              <a:lnSpc>
                <a:spcPct val="110000"/>
              </a:lnSpc>
            </a:pPr>
            <a:r>
              <a:rPr lang="en-US" b="1" dirty="0" smtClean="0"/>
              <a:t>13.6% 10-yr CV risk with placebo (intermediate)</a:t>
            </a:r>
          </a:p>
          <a:p>
            <a:pPr>
              <a:lnSpc>
                <a:spcPct val="110000"/>
              </a:lnSpc>
            </a:pPr>
            <a:r>
              <a:rPr lang="en-US" b="1" dirty="0" smtClean="0"/>
              <a:t>Study stopped early (1.9 years)*</a:t>
            </a:r>
            <a:endParaRPr lang="en-US" sz="2600" b="1" dirty="0">
              <a:solidFill>
                <a:srgbClr val="FFFFFF"/>
              </a:solidFill>
              <a:effectLst>
                <a:outerShdw blurRad="50800" dist="38100" dir="2700000" algn="tl" rotWithShape="0">
                  <a:prstClr val="black">
                    <a:alpha val="40000"/>
                  </a:prstClr>
                </a:outerShdw>
              </a:effectLst>
            </a:endParaRPr>
          </a:p>
        </p:txBody>
      </p:sp>
      <p:sp>
        <p:nvSpPr>
          <p:cNvPr id="2" name="Rectangle 1"/>
          <p:cNvSpPr/>
          <p:nvPr/>
        </p:nvSpPr>
        <p:spPr>
          <a:xfrm>
            <a:off x="418373" y="8407934"/>
            <a:ext cx="12584839" cy="707886"/>
          </a:xfrm>
          <a:prstGeom prst="rect">
            <a:avLst/>
          </a:prstGeom>
        </p:spPr>
        <p:txBody>
          <a:bodyPr wrap="square">
            <a:spAutoFit/>
          </a:bodyPr>
          <a:lstStyle/>
          <a:p>
            <a:r>
              <a:rPr lang="en-US" sz="2000" b="1" dirty="0" smtClean="0"/>
              <a:t>*</a:t>
            </a:r>
            <a:r>
              <a:rPr lang="en-US" sz="2000" b="1" dirty="0" err="1" smtClean="0"/>
              <a:t>Ridker</a:t>
            </a:r>
            <a:r>
              <a:rPr lang="en-US" sz="2000" b="1" dirty="0" smtClean="0"/>
              <a:t> </a:t>
            </a:r>
            <a:r>
              <a:rPr lang="en-US" sz="2000" b="1" dirty="0"/>
              <a:t>PM, The JUPITER Trial Results, Controversies, and Implications for Prevention </a:t>
            </a:r>
            <a:r>
              <a:rPr lang="en-US" sz="2000" b="1" dirty="0" smtClean="0"/>
              <a:t/>
            </a:r>
            <a:br>
              <a:rPr lang="en-US" sz="2000" b="1" dirty="0" smtClean="0"/>
            </a:br>
            <a:r>
              <a:rPr lang="en-US" sz="2000" b="1" i="1" dirty="0" smtClean="0"/>
              <a:t>Circulation</a:t>
            </a:r>
            <a:r>
              <a:rPr lang="en-US" sz="2000" b="1" i="1" dirty="0"/>
              <a:t>: Cardiovascular Quality and Outcomes. </a:t>
            </a:r>
            <a:r>
              <a:rPr lang="en-US" sz="2000" b="1" dirty="0"/>
              <a:t>2009; 2: 279-285</a:t>
            </a:r>
          </a:p>
        </p:txBody>
      </p:sp>
    </p:spTree>
    <p:extLst>
      <p:ext uri="{BB962C8B-B14F-4D97-AF65-F5344CB8AC3E}">
        <p14:creationId xmlns:p14="http://schemas.microsoft.com/office/powerpoint/2010/main" val="354150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522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 name="Rectangle 9"/>
          <p:cNvSpPr/>
          <p:nvPr/>
        </p:nvSpPr>
        <p:spPr>
          <a:xfrm>
            <a:off x="1" y="0"/>
            <a:ext cx="13003212" cy="1964054"/>
          </a:xfrm>
          <a:prstGeom prst="rect">
            <a:avLst/>
          </a:prstGeom>
          <a:solidFill>
            <a:srgbClr val="F552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FFFFFF"/>
                </a:solidFill>
                <a:latin typeface="Geneva"/>
                <a:cs typeface="Geneva"/>
              </a:rPr>
              <a:t>Support for </a:t>
            </a:r>
            <a:r>
              <a:rPr lang="en-US" sz="4000" b="1" dirty="0" smtClean="0">
                <a:solidFill>
                  <a:srgbClr val="FFFFFF"/>
                </a:solidFill>
                <a:latin typeface="Geneva"/>
                <a:cs typeface="Geneva"/>
              </a:rPr>
              <a:t>predictive value of multiple biomarkers</a:t>
            </a:r>
          </a:p>
          <a:p>
            <a:pPr algn="ctr"/>
            <a:r>
              <a:rPr lang="en-US" sz="4000" b="1" dirty="0">
                <a:solidFill>
                  <a:srgbClr val="FFFFFF"/>
                </a:solidFill>
                <a:latin typeface="Geneva"/>
                <a:cs typeface="Geneva"/>
              </a:rPr>
              <a:t>JUPITER Trial: </a:t>
            </a:r>
            <a:r>
              <a:rPr lang="en-US" sz="4000" b="1" dirty="0" err="1">
                <a:solidFill>
                  <a:srgbClr val="FFFFFF"/>
                </a:solidFill>
                <a:latin typeface="Geneva"/>
                <a:cs typeface="Geneva"/>
              </a:rPr>
              <a:t>Rosuvastatin</a:t>
            </a:r>
            <a:r>
              <a:rPr lang="en-US" sz="4000" b="1" dirty="0">
                <a:solidFill>
                  <a:srgbClr val="FFFFFF"/>
                </a:solidFill>
                <a:latin typeface="Geneva"/>
                <a:cs typeface="Geneva"/>
              </a:rPr>
              <a:t> 20 mg in Older, </a:t>
            </a:r>
            <a:br>
              <a:rPr lang="en-US" sz="4000" b="1" dirty="0">
                <a:solidFill>
                  <a:srgbClr val="FFFFFF"/>
                </a:solidFill>
                <a:latin typeface="Geneva"/>
                <a:cs typeface="Geneva"/>
              </a:rPr>
            </a:br>
            <a:r>
              <a:rPr lang="en-US" sz="4000" b="1" dirty="0">
                <a:solidFill>
                  <a:srgbClr val="FFFFFF"/>
                </a:solidFill>
                <a:latin typeface="Geneva"/>
                <a:cs typeface="Geneva"/>
              </a:rPr>
              <a:t>	</a:t>
            </a:r>
            <a:r>
              <a:rPr lang="en-US" sz="4000" b="1" dirty="0" err="1">
                <a:solidFill>
                  <a:srgbClr val="FFFFFF"/>
                </a:solidFill>
                <a:latin typeface="Geneva"/>
                <a:cs typeface="Geneva"/>
              </a:rPr>
              <a:t>Normolipidemic</a:t>
            </a:r>
            <a:r>
              <a:rPr lang="en-US" sz="4000" b="1" dirty="0">
                <a:solidFill>
                  <a:srgbClr val="FFFFFF"/>
                </a:solidFill>
                <a:latin typeface="Geneva"/>
                <a:cs typeface="Geneva"/>
              </a:rPr>
              <a:t> Subjects w/ ↑ </a:t>
            </a:r>
            <a:r>
              <a:rPr lang="en-US" sz="4000" b="1" dirty="0" err="1" smtClean="0">
                <a:solidFill>
                  <a:srgbClr val="FFFFFF"/>
                </a:solidFill>
                <a:latin typeface="Geneva"/>
                <a:cs typeface="Geneva"/>
              </a:rPr>
              <a:t>hsCRP</a:t>
            </a:r>
            <a:r>
              <a:rPr lang="en-US" sz="4000" b="1" dirty="0" smtClean="0">
                <a:solidFill>
                  <a:srgbClr val="FFFFFF"/>
                </a:solidFill>
                <a:latin typeface="Geneva"/>
                <a:cs typeface="Geneva"/>
              </a:rPr>
              <a:t> </a:t>
            </a:r>
            <a:endParaRPr lang="en-US" dirty="0">
              <a:solidFill>
                <a:srgbClr val="FFFFFF"/>
              </a:solidFill>
              <a:latin typeface="Geneva"/>
              <a:cs typeface="Geneva"/>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534417507"/>
              </p:ext>
            </p:extLst>
          </p:nvPr>
        </p:nvGraphicFramePr>
        <p:xfrm>
          <a:off x="72240" y="2328637"/>
          <a:ext cx="12858733" cy="71188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p:cNvSpPr txBox="1">
            <a:spLocks noChangeArrowheads="1"/>
          </p:cNvSpPr>
          <p:nvPr/>
        </p:nvSpPr>
        <p:spPr bwMode="auto">
          <a:xfrm rot="16200000">
            <a:off x="-1473989" y="4918366"/>
            <a:ext cx="4336344" cy="74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55" tIns="65028" rIns="130055" bIns="65028">
            <a:spAutoFit/>
          </a:bodyPr>
          <a:lstStyle/>
          <a:p>
            <a:pPr algn="l" eaLnBrk="1" hangingPunct="1">
              <a:spcBef>
                <a:spcPct val="50000"/>
              </a:spcBef>
            </a:pPr>
            <a:r>
              <a:rPr lang="en-US" sz="4000" b="1" dirty="0"/>
              <a:t>Treatment Effect</a:t>
            </a:r>
          </a:p>
        </p:txBody>
      </p:sp>
      <p:sp>
        <p:nvSpPr>
          <p:cNvPr id="6" name="Text Box 5"/>
          <p:cNvSpPr txBox="1">
            <a:spLocks noChangeArrowheads="1"/>
          </p:cNvSpPr>
          <p:nvPr/>
        </p:nvSpPr>
        <p:spPr bwMode="auto">
          <a:xfrm>
            <a:off x="6604333" y="3732753"/>
            <a:ext cx="1105702" cy="19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30055" tIns="65028" rIns="130055" bIns="65028">
            <a:spAutoFit/>
          </a:bodyPr>
          <a:lstStyle/>
          <a:p>
            <a:pPr eaLnBrk="1" hangingPunct="1">
              <a:spcBef>
                <a:spcPct val="50000"/>
              </a:spcBef>
            </a:pPr>
            <a:r>
              <a:rPr lang="en-US" sz="2000" b="1" dirty="0">
                <a:solidFill>
                  <a:srgbClr val="000000"/>
                </a:solidFill>
              </a:rPr>
              <a:t>MI, stroke, USA, </a:t>
            </a:r>
            <a:r>
              <a:rPr lang="en-US" sz="2000" b="1" dirty="0" err="1">
                <a:solidFill>
                  <a:srgbClr val="000000"/>
                </a:solidFill>
              </a:rPr>
              <a:t>revasc</a:t>
            </a:r>
            <a:r>
              <a:rPr lang="en-US" sz="2000" b="1" dirty="0">
                <a:solidFill>
                  <a:srgbClr val="000000"/>
                </a:solidFill>
              </a:rPr>
              <a:t>, CV death</a:t>
            </a:r>
          </a:p>
        </p:txBody>
      </p:sp>
      <p:sp>
        <p:nvSpPr>
          <p:cNvPr id="7" name="Text Box 6"/>
          <p:cNvSpPr txBox="1">
            <a:spLocks noChangeArrowheads="1"/>
          </p:cNvSpPr>
          <p:nvPr/>
        </p:nvSpPr>
        <p:spPr bwMode="auto">
          <a:xfrm>
            <a:off x="8636435" y="4102084"/>
            <a:ext cx="1195354" cy="160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30055" tIns="65028" rIns="130055" bIns="65028">
            <a:spAutoFit/>
          </a:bodyPr>
          <a:lstStyle/>
          <a:p>
            <a:pPr eaLnBrk="1" hangingPunct="1">
              <a:spcBef>
                <a:spcPct val="50000"/>
              </a:spcBef>
            </a:pPr>
            <a:r>
              <a:rPr lang="en-US" sz="2400" b="1" dirty="0">
                <a:solidFill>
                  <a:srgbClr val="000000"/>
                </a:solidFill>
              </a:rPr>
              <a:t>MI, stroke, </a:t>
            </a:r>
            <a:r>
              <a:rPr lang="en-US" sz="2400" b="1" dirty="0" smtClean="0">
                <a:solidFill>
                  <a:srgbClr val="000000"/>
                </a:solidFill>
              </a:rPr>
              <a:t>CVE </a:t>
            </a:r>
            <a:r>
              <a:rPr lang="en-US" sz="2400" b="1" dirty="0">
                <a:solidFill>
                  <a:srgbClr val="000000"/>
                </a:solidFill>
              </a:rPr>
              <a:t>death</a:t>
            </a:r>
            <a:endParaRPr lang="en-US" sz="2400" dirty="0">
              <a:solidFill>
                <a:srgbClr val="000000"/>
              </a:solidFill>
            </a:endParaRPr>
          </a:p>
        </p:txBody>
      </p:sp>
      <p:sp>
        <p:nvSpPr>
          <p:cNvPr id="8" name="Text Box 7"/>
          <p:cNvSpPr txBox="1">
            <a:spLocks noChangeArrowheads="1"/>
          </p:cNvSpPr>
          <p:nvPr/>
        </p:nvSpPr>
        <p:spPr bwMode="auto">
          <a:xfrm>
            <a:off x="10619291" y="5833848"/>
            <a:ext cx="2167202" cy="931545"/>
          </a:xfrm>
          <a:prstGeom prst="rect">
            <a:avLst/>
          </a:prstGeom>
          <a:solidFill>
            <a:srgbClr val="F5522B"/>
          </a:solidFill>
          <a:ln w="9525">
            <a:solidFill>
              <a:srgbClr val="F5522B"/>
            </a:solidFill>
            <a:miter lim="800000"/>
            <a:headEnd/>
            <a:tailEnd/>
          </a:ln>
          <a:effectLst/>
          <a:extLst/>
        </p:spPr>
        <p:txBody>
          <a:bodyPr lIns="130055" tIns="65028" rIns="130055" bIns="65028">
            <a:spAutoFit/>
          </a:bodyPr>
          <a:lstStyle/>
          <a:p>
            <a:pPr eaLnBrk="1" hangingPunct="1">
              <a:spcBef>
                <a:spcPct val="50000"/>
              </a:spcBef>
            </a:pPr>
            <a:r>
              <a:rPr lang="en-US" b="1" dirty="0">
                <a:solidFill>
                  <a:schemeClr val="bg1"/>
                </a:solidFill>
              </a:rPr>
              <a:t>All P &lt;0.01  NNT 26-120</a:t>
            </a:r>
          </a:p>
        </p:txBody>
      </p:sp>
      <p:sp>
        <p:nvSpPr>
          <p:cNvPr id="9" name="Rectangle 8"/>
          <p:cNvSpPr/>
          <p:nvPr/>
        </p:nvSpPr>
        <p:spPr>
          <a:xfrm>
            <a:off x="858436" y="8359457"/>
            <a:ext cx="11807680" cy="931545"/>
          </a:xfrm>
          <a:prstGeom prst="rect">
            <a:avLst/>
          </a:prstGeom>
        </p:spPr>
        <p:txBody>
          <a:bodyPr wrap="square" lIns="130055" tIns="65028" rIns="130055" bIns="65028">
            <a:spAutoFit/>
          </a:bodyPr>
          <a:lstStyle/>
          <a:p>
            <a:r>
              <a:rPr lang="en-US" b="1" dirty="0" err="1"/>
              <a:t>Ridker</a:t>
            </a:r>
            <a:r>
              <a:rPr lang="en-US" b="1" dirty="0"/>
              <a:t> PM, The JUPITER Trial Results, Controversies, and Implications for Prevention </a:t>
            </a:r>
            <a:r>
              <a:rPr lang="en-US" b="1" i="1" dirty="0"/>
              <a:t>Circulation: Cardiovascular Quality and Outcomes. </a:t>
            </a:r>
            <a:r>
              <a:rPr lang="en-US" b="1" dirty="0"/>
              <a:t>2009; 2: 279-285</a:t>
            </a:r>
          </a:p>
        </p:txBody>
      </p:sp>
    </p:spTree>
    <p:extLst>
      <p:ext uri="{BB962C8B-B14F-4D97-AF65-F5344CB8AC3E}">
        <p14:creationId xmlns:p14="http://schemas.microsoft.com/office/powerpoint/2010/main" val="426581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4"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522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 name="Rectangle 9"/>
          <p:cNvSpPr/>
          <p:nvPr/>
        </p:nvSpPr>
        <p:spPr>
          <a:xfrm>
            <a:off x="1" y="0"/>
            <a:ext cx="13003212" cy="1964054"/>
          </a:xfrm>
          <a:prstGeom prst="rect">
            <a:avLst/>
          </a:prstGeom>
          <a:solidFill>
            <a:srgbClr val="F552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600" b="1" dirty="0">
                <a:solidFill>
                  <a:schemeClr val="bg1"/>
                </a:solidFill>
                <a:latin typeface="Geneva"/>
                <a:cs typeface="Geneva"/>
              </a:rPr>
              <a:t>Support for </a:t>
            </a:r>
            <a:r>
              <a:rPr lang="en-US" sz="4600" b="1" dirty="0" err="1">
                <a:solidFill>
                  <a:schemeClr val="bg1"/>
                </a:solidFill>
                <a:latin typeface="Geneva"/>
                <a:cs typeface="Geneva"/>
              </a:rPr>
              <a:t>hsCRP</a:t>
            </a:r>
            <a:r>
              <a:rPr lang="en-US" sz="4600" b="1" dirty="0">
                <a:solidFill>
                  <a:schemeClr val="bg1"/>
                </a:solidFill>
                <a:latin typeface="Geneva"/>
                <a:cs typeface="Geneva"/>
              </a:rPr>
              <a:t> as Predictive Biomarker</a:t>
            </a:r>
            <a:br>
              <a:rPr lang="en-US" sz="4600" b="1" dirty="0">
                <a:solidFill>
                  <a:schemeClr val="bg1"/>
                </a:solidFill>
                <a:latin typeface="Geneva"/>
                <a:cs typeface="Geneva"/>
              </a:rPr>
            </a:br>
            <a:r>
              <a:rPr lang="en-US" sz="2800" b="1" dirty="0">
                <a:solidFill>
                  <a:schemeClr val="bg1"/>
                </a:solidFill>
                <a:latin typeface="Geneva"/>
                <a:cs typeface="Geneva"/>
              </a:rPr>
              <a:t>CRP &amp; Lp-PLA</a:t>
            </a:r>
            <a:r>
              <a:rPr lang="en-US" sz="2800" b="1" baseline="-25000" dirty="0">
                <a:solidFill>
                  <a:schemeClr val="bg1"/>
                </a:solidFill>
                <a:latin typeface="Geneva"/>
                <a:cs typeface="Geneva"/>
              </a:rPr>
              <a:t>2</a:t>
            </a:r>
            <a:r>
              <a:rPr lang="en-US" sz="2800" b="1" dirty="0">
                <a:solidFill>
                  <a:schemeClr val="bg1"/>
                </a:solidFill>
                <a:latin typeface="Geneva"/>
                <a:cs typeface="Geneva"/>
              </a:rPr>
              <a:t> for CHD Risk in ARIC Study</a:t>
            </a:r>
            <a:endParaRPr lang="en-US" dirty="0">
              <a:solidFill>
                <a:schemeClr val="bg1"/>
              </a:solidFill>
              <a:latin typeface="Geneva"/>
              <a:cs typeface="Geneva"/>
            </a:endParaRPr>
          </a:p>
        </p:txBody>
      </p:sp>
      <p:graphicFrame>
        <p:nvGraphicFramePr>
          <p:cNvPr id="11" name="Object 3"/>
          <p:cNvGraphicFramePr>
            <a:graphicFrameLocks noChangeAspect="1"/>
          </p:cNvGraphicFramePr>
          <p:nvPr>
            <p:extLst>
              <p:ext uri="{D42A27DB-BD31-4B8C-83A1-F6EECF244321}">
                <p14:modId xmlns:p14="http://schemas.microsoft.com/office/powerpoint/2010/main" val="1452847244"/>
              </p:ext>
            </p:extLst>
          </p:nvPr>
        </p:nvGraphicFramePr>
        <p:xfrm>
          <a:off x="1" y="2056980"/>
          <a:ext cx="13003212" cy="682522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5"/>
          <p:cNvSpPr txBox="1">
            <a:spLocks noChangeArrowheads="1"/>
          </p:cNvSpPr>
          <p:nvPr/>
        </p:nvSpPr>
        <p:spPr bwMode="auto">
          <a:xfrm rot="16200000">
            <a:off x="-1636748" y="5182565"/>
            <a:ext cx="5312022" cy="74687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55" tIns="65028" rIns="130055" bIns="65028">
            <a:spAutoFit/>
          </a:bodyPr>
          <a:lstStyle/>
          <a:p>
            <a:pPr algn="l" eaLnBrk="1" hangingPunct="1">
              <a:spcBef>
                <a:spcPct val="50000"/>
              </a:spcBef>
            </a:pPr>
            <a:r>
              <a:rPr lang="en-US" sz="4000" b="1" dirty="0">
                <a:solidFill>
                  <a:srgbClr val="000000"/>
                </a:solidFill>
              </a:rPr>
              <a:t>Relative Risk for CHD</a:t>
            </a:r>
          </a:p>
        </p:txBody>
      </p:sp>
      <p:sp>
        <p:nvSpPr>
          <p:cNvPr id="13" name="AutoShape 6"/>
          <p:cNvSpPr>
            <a:spLocks/>
          </p:cNvSpPr>
          <p:nvPr/>
        </p:nvSpPr>
        <p:spPr bwMode="auto">
          <a:xfrm rot="1031640">
            <a:off x="6822172" y="2574767"/>
            <a:ext cx="537286" cy="3902710"/>
          </a:xfrm>
          <a:prstGeom prst="leftBrace">
            <a:avLst>
              <a:gd name="adj1" fmla="val 60504"/>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55" tIns="65028" rIns="130055" bIns="65028" anchor="ctr"/>
          <a:lstStyle/>
          <a:p>
            <a:endParaRPr lang="en-US">
              <a:solidFill>
                <a:srgbClr val="000000"/>
              </a:solidFill>
            </a:endParaRPr>
          </a:p>
        </p:txBody>
      </p:sp>
      <p:sp>
        <p:nvSpPr>
          <p:cNvPr id="14" name="Text Box 7"/>
          <p:cNvSpPr txBox="1">
            <a:spLocks noChangeArrowheads="1"/>
          </p:cNvSpPr>
          <p:nvPr/>
        </p:nvSpPr>
        <p:spPr bwMode="auto">
          <a:xfrm>
            <a:off x="6068166" y="4092489"/>
            <a:ext cx="975241" cy="5314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55" tIns="65028" rIns="130055" bIns="65028">
            <a:spAutoFit/>
          </a:bodyPr>
          <a:lstStyle/>
          <a:p>
            <a:pPr algn="l" eaLnBrk="1" hangingPunct="1">
              <a:spcBef>
                <a:spcPct val="50000"/>
              </a:spcBef>
            </a:pPr>
            <a:r>
              <a:rPr lang="en-US" b="1" dirty="0">
                <a:solidFill>
                  <a:srgbClr val="000000"/>
                </a:solidFill>
              </a:rPr>
              <a:t>3X</a:t>
            </a:r>
          </a:p>
        </p:txBody>
      </p:sp>
      <p:sp>
        <p:nvSpPr>
          <p:cNvPr id="2" name="Rectangle 1"/>
          <p:cNvSpPr/>
          <p:nvPr/>
        </p:nvSpPr>
        <p:spPr>
          <a:xfrm>
            <a:off x="448258" y="8192210"/>
            <a:ext cx="12327090" cy="1446550"/>
          </a:xfrm>
          <a:prstGeom prst="rect">
            <a:avLst/>
          </a:prstGeom>
        </p:spPr>
        <p:txBody>
          <a:bodyPr wrap="square">
            <a:spAutoFit/>
          </a:bodyPr>
          <a:lstStyle/>
          <a:p>
            <a:r>
              <a:rPr lang="en-US" sz="2200" b="1" dirty="0" err="1"/>
              <a:t>Ballantyne</a:t>
            </a:r>
            <a:r>
              <a:rPr lang="en-US" sz="2200" b="1" dirty="0"/>
              <a:t> CM, </a:t>
            </a:r>
            <a:r>
              <a:rPr lang="en-US" sz="2200" b="1" dirty="0" err="1"/>
              <a:t>Hoogeveen</a:t>
            </a:r>
            <a:r>
              <a:rPr lang="en-US" sz="2200" b="1" dirty="0"/>
              <a:t> RC, Bang H, </a:t>
            </a:r>
            <a:r>
              <a:rPr lang="en-US" sz="2200" b="1" dirty="0" err="1"/>
              <a:t>Coresh</a:t>
            </a:r>
            <a:r>
              <a:rPr lang="en-US" sz="2200" b="1" dirty="0"/>
              <a:t> J, Folsom AR, </a:t>
            </a:r>
            <a:r>
              <a:rPr lang="en-US" sz="2200" b="1" dirty="0" err="1"/>
              <a:t>Heiss</a:t>
            </a:r>
            <a:r>
              <a:rPr lang="en-US" sz="2200" b="1" dirty="0"/>
              <a:t> G, </a:t>
            </a:r>
            <a:r>
              <a:rPr lang="en-US" sz="2200" b="1" dirty="0" err="1"/>
              <a:t>Sharrett</a:t>
            </a:r>
            <a:r>
              <a:rPr lang="en-US" sz="2200" b="1" dirty="0"/>
              <a:t> AR. Lipoprotein-Associated Phospholipase A2, High-Sensitivity C-Reactive Protein, and Risk for Incident Heart Disease in Middle-Aged Men and Women in the Atherosclerosis Risk in Communities (ARIC) Study. Circulation. 2004; 109: 837-42.</a:t>
            </a:r>
          </a:p>
        </p:txBody>
      </p:sp>
    </p:spTree>
    <p:extLst>
      <p:ext uri="{BB962C8B-B14F-4D97-AF65-F5344CB8AC3E}">
        <p14:creationId xmlns:p14="http://schemas.microsoft.com/office/powerpoint/2010/main" val="39032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Graphic spid="11" grpId="0">
        <p:bldAsOne/>
      </p:bldGraphic>
      <p:bldP spid="12" grpId="0"/>
      <p:bldP spid="13"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522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 name="Rectangle 9"/>
          <p:cNvSpPr/>
          <p:nvPr/>
        </p:nvSpPr>
        <p:spPr>
          <a:xfrm>
            <a:off x="1" y="0"/>
            <a:ext cx="13003212" cy="1964054"/>
          </a:xfrm>
          <a:prstGeom prst="rect">
            <a:avLst/>
          </a:prstGeom>
          <a:solidFill>
            <a:srgbClr val="F552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600" b="1" dirty="0" err="1">
                <a:solidFill>
                  <a:srgbClr val="FFFFFF"/>
                </a:solidFill>
                <a:effectLst/>
                <a:latin typeface="Geneva"/>
                <a:cs typeface="Geneva"/>
              </a:rPr>
              <a:t>hsCRP</a:t>
            </a:r>
            <a:r>
              <a:rPr lang="en-US" sz="4600" b="1" dirty="0">
                <a:solidFill>
                  <a:srgbClr val="FFFFFF"/>
                </a:solidFill>
                <a:effectLst/>
                <a:latin typeface="Geneva"/>
                <a:cs typeface="Geneva"/>
              </a:rPr>
              <a:t> as Predictive Biomarker</a:t>
            </a:r>
            <a:r>
              <a:rPr lang="en-US" sz="3600" b="1" dirty="0">
                <a:solidFill>
                  <a:srgbClr val="FFFFFF"/>
                </a:solidFill>
                <a:effectLst/>
                <a:latin typeface="Geneva"/>
                <a:cs typeface="Geneva"/>
              </a:rPr>
              <a:t/>
            </a:r>
            <a:br>
              <a:rPr lang="en-US" sz="3600" b="1" dirty="0">
                <a:solidFill>
                  <a:srgbClr val="FFFFFF"/>
                </a:solidFill>
                <a:effectLst/>
                <a:latin typeface="Geneva"/>
                <a:cs typeface="Geneva"/>
              </a:rPr>
            </a:br>
            <a:r>
              <a:rPr lang="en-US" sz="3600" b="1" dirty="0">
                <a:solidFill>
                  <a:srgbClr val="FFFFFF"/>
                </a:solidFill>
                <a:effectLst/>
                <a:latin typeface="Geneva"/>
                <a:cs typeface="Geneva"/>
              </a:rPr>
              <a:t>CRP, LDL Particle Size and Apo B CHD Risk </a:t>
            </a:r>
            <a:endParaRPr lang="en-US" sz="3600" dirty="0">
              <a:solidFill>
                <a:srgbClr val="FFFFFF"/>
              </a:solidFill>
              <a:effectLst/>
              <a:latin typeface="Geneva"/>
              <a:cs typeface="Geneva"/>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981335085"/>
              </p:ext>
            </p:extLst>
          </p:nvPr>
        </p:nvGraphicFramePr>
        <p:xfrm>
          <a:off x="280398" y="1817456"/>
          <a:ext cx="13937168" cy="7315446"/>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Box 4"/>
          <p:cNvSpPr txBox="1">
            <a:spLocks noChangeArrowheads="1"/>
          </p:cNvSpPr>
          <p:nvPr/>
        </p:nvSpPr>
        <p:spPr bwMode="auto">
          <a:xfrm>
            <a:off x="3314481" y="2210016"/>
            <a:ext cx="2275562" cy="9315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55" tIns="65028" rIns="130055" bIns="65028">
            <a:spAutoFit/>
          </a:bodyPr>
          <a:lstStyle/>
          <a:p>
            <a:pPr algn="l">
              <a:spcBef>
                <a:spcPct val="50000"/>
              </a:spcBef>
            </a:pPr>
            <a:r>
              <a:rPr lang="en-US" b="1" dirty="0">
                <a:solidFill>
                  <a:srgbClr val="000000"/>
                </a:solidFill>
              </a:rPr>
              <a:t>     Mean Particle Size</a:t>
            </a:r>
          </a:p>
        </p:txBody>
      </p:sp>
      <p:sp>
        <p:nvSpPr>
          <p:cNvPr id="17" name="Text Box 5"/>
          <p:cNvSpPr txBox="1">
            <a:spLocks noChangeArrowheads="1"/>
          </p:cNvSpPr>
          <p:nvPr/>
        </p:nvSpPr>
        <p:spPr bwMode="auto">
          <a:xfrm rot="16200000">
            <a:off x="-1356350" y="4580887"/>
            <a:ext cx="5312022" cy="74687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55" tIns="65028" rIns="130055" bIns="65028">
            <a:spAutoFit/>
          </a:bodyPr>
          <a:lstStyle/>
          <a:p>
            <a:pPr algn="l" eaLnBrk="1" hangingPunct="1">
              <a:spcBef>
                <a:spcPct val="50000"/>
              </a:spcBef>
            </a:pPr>
            <a:r>
              <a:rPr lang="en-US" sz="4000" b="1" dirty="0">
                <a:solidFill>
                  <a:srgbClr val="000000"/>
                </a:solidFill>
              </a:rPr>
              <a:t>Relative Risk for CHD</a:t>
            </a:r>
          </a:p>
        </p:txBody>
      </p:sp>
      <p:sp>
        <p:nvSpPr>
          <p:cNvPr id="18" name="AutoShape 6"/>
          <p:cNvSpPr>
            <a:spLocks/>
          </p:cNvSpPr>
          <p:nvPr/>
        </p:nvSpPr>
        <p:spPr bwMode="auto">
          <a:xfrm rot="1031640">
            <a:off x="7102570" y="2549011"/>
            <a:ext cx="537286" cy="3902710"/>
          </a:xfrm>
          <a:prstGeom prst="leftBrace">
            <a:avLst>
              <a:gd name="adj1" fmla="val 60504"/>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55" tIns="65028" rIns="130055" bIns="65028" anchor="ctr"/>
          <a:lstStyle/>
          <a:p>
            <a:endParaRPr lang="en-US">
              <a:solidFill>
                <a:srgbClr val="000000"/>
              </a:solidFill>
            </a:endParaRPr>
          </a:p>
        </p:txBody>
      </p:sp>
      <p:sp>
        <p:nvSpPr>
          <p:cNvPr id="19" name="Text Box 7"/>
          <p:cNvSpPr txBox="1">
            <a:spLocks noChangeArrowheads="1"/>
          </p:cNvSpPr>
          <p:nvPr/>
        </p:nvSpPr>
        <p:spPr bwMode="auto">
          <a:xfrm>
            <a:off x="6602574" y="4117509"/>
            <a:ext cx="975241" cy="53143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55" tIns="65028" rIns="130055" bIns="65028">
            <a:spAutoFit/>
          </a:bodyPr>
          <a:lstStyle/>
          <a:p>
            <a:pPr algn="l" eaLnBrk="1" hangingPunct="1">
              <a:spcBef>
                <a:spcPct val="50000"/>
              </a:spcBef>
            </a:pPr>
            <a:r>
              <a:rPr lang="en-US" b="1">
                <a:solidFill>
                  <a:srgbClr val="000000"/>
                </a:solidFill>
              </a:rPr>
              <a:t>3X</a:t>
            </a:r>
          </a:p>
        </p:txBody>
      </p:sp>
      <p:sp>
        <p:nvSpPr>
          <p:cNvPr id="20" name="AutoShape 8"/>
          <p:cNvSpPr>
            <a:spLocks/>
          </p:cNvSpPr>
          <p:nvPr/>
        </p:nvSpPr>
        <p:spPr bwMode="auto">
          <a:xfrm rot="5400000">
            <a:off x="4181241" y="5663748"/>
            <a:ext cx="542043" cy="2275562"/>
          </a:xfrm>
          <a:prstGeom prst="leftBrace">
            <a:avLst>
              <a:gd name="adj1" fmla="val 35000"/>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55" tIns="65028" rIns="130055" bIns="65028" anchor="ctr"/>
          <a:lstStyle/>
          <a:p>
            <a:endParaRPr lang="en-US">
              <a:solidFill>
                <a:srgbClr val="000000"/>
              </a:solidFill>
            </a:endParaRPr>
          </a:p>
        </p:txBody>
      </p:sp>
      <p:sp>
        <p:nvSpPr>
          <p:cNvPr id="21" name="Text Box 9"/>
          <p:cNvSpPr txBox="1">
            <a:spLocks noChangeArrowheads="1"/>
          </p:cNvSpPr>
          <p:nvPr/>
        </p:nvSpPr>
        <p:spPr bwMode="auto">
          <a:xfrm>
            <a:off x="4093358" y="6099440"/>
            <a:ext cx="1083601" cy="53143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55" tIns="65028" rIns="130055" bIns="65028">
            <a:spAutoFit/>
          </a:bodyPr>
          <a:lstStyle/>
          <a:p>
            <a:pPr eaLnBrk="1" hangingPunct="1">
              <a:spcBef>
                <a:spcPct val="50000"/>
              </a:spcBef>
            </a:pPr>
            <a:r>
              <a:rPr lang="en-US" b="1" dirty="0">
                <a:solidFill>
                  <a:srgbClr val="000000"/>
                </a:solidFill>
              </a:rPr>
              <a:t>1X</a:t>
            </a:r>
          </a:p>
        </p:txBody>
      </p:sp>
      <p:sp>
        <p:nvSpPr>
          <p:cNvPr id="2" name="Rectangle 1"/>
          <p:cNvSpPr/>
          <p:nvPr/>
        </p:nvSpPr>
        <p:spPr>
          <a:xfrm>
            <a:off x="403432" y="8593719"/>
            <a:ext cx="12599780" cy="1107996"/>
          </a:xfrm>
          <a:prstGeom prst="rect">
            <a:avLst/>
          </a:prstGeom>
        </p:spPr>
        <p:txBody>
          <a:bodyPr wrap="square">
            <a:spAutoFit/>
          </a:bodyPr>
          <a:lstStyle/>
          <a:p>
            <a:r>
              <a:rPr lang="en-US" sz="2200" b="1" dirty="0" err="1"/>
              <a:t>Lamarche</a:t>
            </a:r>
            <a:r>
              <a:rPr lang="en-US" sz="2200" b="1" dirty="0"/>
              <a:t> B, </a:t>
            </a:r>
            <a:r>
              <a:rPr lang="en-US" sz="2200" b="1" dirty="0" err="1"/>
              <a:t>Tchrnof</a:t>
            </a:r>
            <a:r>
              <a:rPr lang="en-US" sz="2200" b="1" dirty="0"/>
              <a:t> A, </a:t>
            </a:r>
            <a:r>
              <a:rPr lang="en-US" sz="2200" b="1" dirty="0" err="1"/>
              <a:t>Moorjani</a:t>
            </a:r>
            <a:r>
              <a:rPr lang="en-US" sz="2200" b="1" dirty="0"/>
              <a:t> S, </a:t>
            </a:r>
            <a:r>
              <a:rPr lang="en-US" sz="2200" b="1" dirty="0" err="1"/>
              <a:t>Cantin</a:t>
            </a:r>
            <a:r>
              <a:rPr lang="en-US" sz="2200" b="1" dirty="0"/>
              <a:t> B </a:t>
            </a:r>
            <a:r>
              <a:rPr lang="en-US" sz="2200" b="1" i="1" dirty="0" smtClean="0"/>
              <a:t>et al</a:t>
            </a:r>
            <a:r>
              <a:rPr lang="en-US" sz="2200" b="1" i="1" dirty="0"/>
              <a:t>,</a:t>
            </a:r>
            <a:r>
              <a:rPr lang="en-US" sz="2200" b="1" i="1" dirty="0" smtClean="0"/>
              <a:t> </a:t>
            </a:r>
            <a:r>
              <a:rPr lang="en-US" sz="2200" b="1" dirty="0" smtClean="0"/>
              <a:t>Small</a:t>
            </a:r>
            <a:r>
              <a:rPr lang="en-US" sz="2200" b="1" dirty="0"/>
              <a:t>, Dense Low-Density Lipoprotein Particles as a Predictor of the Risk of Ischemic Heart Disease in Men</a:t>
            </a:r>
            <a:r>
              <a:rPr lang="en-US" sz="2200" b="1" dirty="0" smtClean="0"/>
              <a:t>: Prospective </a:t>
            </a:r>
            <a:r>
              <a:rPr lang="en-US" sz="2200" b="1" dirty="0"/>
              <a:t>Results From the </a:t>
            </a:r>
            <a:r>
              <a:rPr lang="en-US" sz="2200" b="1" dirty="0" smtClean="0"/>
              <a:t>Quebec </a:t>
            </a:r>
            <a:r>
              <a:rPr lang="en-US" sz="2200" b="1" dirty="0"/>
              <a:t>Cardiovascular Study. </a:t>
            </a:r>
            <a:r>
              <a:rPr lang="en-US" sz="2200" b="1" i="1" dirty="0"/>
              <a:t>Circulation. </a:t>
            </a:r>
            <a:r>
              <a:rPr lang="en-US" sz="2200" b="1" dirty="0"/>
              <a:t>1997; 95: 69</a:t>
            </a:r>
            <a:r>
              <a:rPr lang="en-US" sz="2200" b="1" dirty="0" smtClean="0"/>
              <a:t>-67</a:t>
            </a:r>
            <a:r>
              <a:rPr lang="en-US" sz="2200" b="1" dirty="0"/>
              <a:t>.</a:t>
            </a:r>
          </a:p>
        </p:txBody>
      </p:sp>
    </p:spTree>
    <p:extLst>
      <p:ext uri="{BB962C8B-B14F-4D97-AF65-F5344CB8AC3E}">
        <p14:creationId xmlns:p14="http://schemas.microsoft.com/office/powerpoint/2010/main" val="263293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9" grpId="0">
        <p:bldAsOne/>
      </p:bldGraphic>
      <p:bldP spid="15" grpId="0"/>
      <p:bldP spid="17" grpId="0"/>
      <p:bldP spid="18" grpId="0" animBg="1"/>
      <p:bldP spid="19" grpId="0"/>
      <p:bldP spid="20" grpId="0" animBg="1"/>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74CF7">
                <a:alpha val="39000"/>
              </a:srgbClr>
            </a:gs>
            <a:gs pos="100000">
              <a:srgbClr val="34267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Rectangle 6"/>
          <p:cNvSpPr/>
          <p:nvPr/>
        </p:nvSpPr>
        <p:spPr>
          <a:xfrm>
            <a:off x="1930479" y="3351731"/>
            <a:ext cx="8026726" cy="783703"/>
          </a:xfrm>
          <a:prstGeom prst="rect">
            <a:avLst/>
          </a:prstGeom>
          <a:solidFill>
            <a:srgbClr val="674CF7"/>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4634665"/>
            <a:ext cx="13003213" cy="1494537"/>
          </a:xfrm>
          <a:prstGeom prst="rect">
            <a:avLst/>
          </a:prstGeom>
          <a:solidFill>
            <a:srgbClr val="3426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64347" y="3328535"/>
            <a:ext cx="7958990" cy="783703"/>
          </a:xfrm>
          <a:effectLst/>
        </p:spPr>
        <p:txBody>
          <a:bodyPr>
            <a:normAutofit fontScale="90000"/>
          </a:bodyPr>
          <a:lstStyle/>
          <a:p>
            <a:r>
              <a:rPr lang="en-US" dirty="0" smtClean="0">
                <a:solidFill>
                  <a:srgbClr val="FFFFFF"/>
                </a:solidFill>
              </a:rPr>
              <a:t>Predictive Biomarker 4 &amp; 5</a:t>
            </a:r>
            <a:endParaRPr lang="en-US" dirty="0">
              <a:solidFill>
                <a:srgbClr val="FFFFFF"/>
              </a:solidFill>
            </a:endParaRPr>
          </a:p>
        </p:txBody>
      </p:sp>
      <p:sp>
        <p:nvSpPr>
          <p:cNvPr id="3" name="Content Placeholder 2"/>
          <p:cNvSpPr>
            <a:spLocks noGrp="1"/>
          </p:cNvSpPr>
          <p:nvPr>
            <p:ph idx="4294967295"/>
          </p:nvPr>
        </p:nvSpPr>
        <p:spPr>
          <a:xfrm>
            <a:off x="0" y="4647053"/>
            <a:ext cx="13208538" cy="652505"/>
          </a:xfrm>
        </p:spPr>
        <p:txBody>
          <a:bodyPr>
            <a:noAutofit/>
          </a:bodyPr>
          <a:lstStyle/>
          <a:p>
            <a:r>
              <a:rPr lang="en-US" sz="4500" dirty="0">
                <a:solidFill>
                  <a:srgbClr val="FFFFFF"/>
                </a:solidFill>
              </a:rPr>
              <a:t>Oxidative Stress Markers; Antioxidant Status</a:t>
            </a:r>
            <a:br>
              <a:rPr lang="en-US" sz="4500" dirty="0">
                <a:solidFill>
                  <a:srgbClr val="FFFFFF"/>
                </a:solidFill>
              </a:rPr>
            </a:br>
            <a:r>
              <a:rPr lang="en-US" sz="4500" dirty="0">
                <a:solidFill>
                  <a:srgbClr val="FFFFFF"/>
                </a:solidFill>
              </a:rPr>
              <a:t>Oxidized HDL/LDL &amp; 8-Oxo-Guanine</a:t>
            </a:r>
          </a:p>
        </p:txBody>
      </p:sp>
    </p:spTree>
    <p:extLst>
      <p:ext uri="{BB962C8B-B14F-4D97-AF65-F5344CB8AC3E}">
        <p14:creationId xmlns:p14="http://schemas.microsoft.com/office/powerpoint/2010/main" val="104205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74CF7">
                <a:alpha val="39000"/>
              </a:srgbClr>
            </a:gs>
            <a:gs pos="100000">
              <a:srgbClr val="34267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1" name="Rectangle 10"/>
          <p:cNvSpPr/>
          <p:nvPr/>
        </p:nvSpPr>
        <p:spPr>
          <a:xfrm>
            <a:off x="514689" y="2276581"/>
            <a:ext cx="11702892" cy="6578592"/>
          </a:xfrm>
          <a:prstGeom prst="rect">
            <a:avLst/>
          </a:prstGeom>
          <a:solidFill>
            <a:srgbClr val="34267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11887684" cy="1489972"/>
          </a:xfrm>
          <a:prstGeom prst="rect">
            <a:avLst/>
          </a:prstGeom>
          <a:solidFill>
            <a:srgbClr val="674CF7"/>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9" name="Title 1"/>
          <p:cNvSpPr>
            <a:spLocks noGrp="1"/>
          </p:cNvSpPr>
          <p:nvPr>
            <p:ph type="title"/>
          </p:nvPr>
        </p:nvSpPr>
        <p:spPr>
          <a:xfrm>
            <a:off x="650161" y="-680"/>
            <a:ext cx="11702892" cy="1304405"/>
          </a:xfrm>
        </p:spPr>
        <p:txBody>
          <a:bodyPr>
            <a:normAutofit fontScale="90000"/>
          </a:bodyPr>
          <a:lstStyle/>
          <a:p>
            <a:r>
              <a:rPr lang="en-US" dirty="0">
                <a:solidFill>
                  <a:srgbClr val="FFFFFF"/>
                </a:solidFill>
              </a:rPr>
              <a:t>Oxidized LDL/HDL &amp; 8-oxoguanine </a:t>
            </a:r>
            <a:r>
              <a:rPr lang="en-US" i="1" dirty="0">
                <a:solidFill>
                  <a:srgbClr val="FFFFFF"/>
                </a:solidFill>
              </a:rPr>
              <a:t>are </a:t>
            </a:r>
            <a:r>
              <a:rPr lang="en-US" dirty="0">
                <a:solidFill>
                  <a:srgbClr val="FFFFFF"/>
                </a:solidFill>
              </a:rPr>
              <a:t>Primary Biomarkers</a:t>
            </a:r>
          </a:p>
        </p:txBody>
      </p:sp>
      <p:sp>
        <p:nvSpPr>
          <p:cNvPr id="10" name="Content Placeholder 2"/>
          <p:cNvSpPr txBox="1">
            <a:spLocks/>
          </p:cNvSpPr>
          <p:nvPr/>
        </p:nvSpPr>
        <p:spPr>
          <a:xfrm>
            <a:off x="650161" y="2276581"/>
            <a:ext cx="11702892" cy="6439021"/>
          </a:xfrm>
          <a:prstGeom prst="rect">
            <a:avLst/>
          </a:prstGeom>
          <a:effectLst>
            <a:outerShdw blurRad="76200" dir="18900000" sy="23000" kx="-1200000" algn="bl" rotWithShape="0">
              <a:prstClr val="black">
                <a:alpha val="20000"/>
              </a:prstClr>
            </a:outerShdw>
          </a:effectLst>
        </p:spPr>
        <p:txBody>
          <a:bodyPr vert="horz" lIns="130055" tIns="65028" rIns="130055" bIns="65028" rtlCol="0">
            <a:normAutofit/>
          </a:bodyPr>
          <a:lstStyle>
            <a:lvl1pPr marL="487707" indent="-487707" algn="l" defTabSz="650276" rtl="0" eaLnBrk="1" latinLnBrk="0" hangingPunct="1">
              <a:spcBef>
                <a:spcPct val="20000"/>
              </a:spcBef>
              <a:buFont typeface="Arial"/>
              <a:buChar char="•"/>
              <a:defRPr sz="4600" kern="1200">
                <a:solidFill>
                  <a:schemeClr val="tx1"/>
                </a:solidFill>
                <a:latin typeface="Geneva"/>
                <a:ea typeface="+mn-ea"/>
                <a:cs typeface="Geneva"/>
              </a:defRPr>
            </a:lvl1pPr>
            <a:lvl2pPr marL="1056698" indent="-406422" algn="l" defTabSz="650276" rtl="0" eaLnBrk="1" latinLnBrk="0" hangingPunct="1">
              <a:spcBef>
                <a:spcPct val="20000"/>
              </a:spcBef>
              <a:buFont typeface="Arial"/>
              <a:buChar char="–"/>
              <a:defRPr sz="4000" kern="1200">
                <a:solidFill>
                  <a:schemeClr val="tx1"/>
                </a:solidFill>
                <a:latin typeface="Geneva"/>
                <a:ea typeface="+mn-ea"/>
                <a:cs typeface="Geneva"/>
              </a:defRPr>
            </a:lvl2pPr>
            <a:lvl3pPr marL="1625689" indent="-325138" algn="l" defTabSz="650276" rtl="0" eaLnBrk="1" latinLnBrk="0" hangingPunct="1">
              <a:spcBef>
                <a:spcPct val="20000"/>
              </a:spcBef>
              <a:buFont typeface="Arial"/>
              <a:buChar char="•"/>
              <a:defRPr sz="3400" kern="1200">
                <a:solidFill>
                  <a:schemeClr val="tx1"/>
                </a:solidFill>
                <a:latin typeface="Geneva"/>
                <a:ea typeface="+mn-ea"/>
                <a:cs typeface="Geneva"/>
              </a:defRPr>
            </a:lvl3pPr>
            <a:lvl4pPr marL="2275964" indent="-325138" algn="l" defTabSz="650276" rtl="0" eaLnBrk="1" latinLnBrk="0" hangingPunct="1">
              <a:spcBef>
                <a:spcPct val="20000"/>
              </a:spcBef>
              <a:buFont typeface="Arial"/>
              <a:buChar char="–"/>
              <a:defRPr sz="2800" kern="1200">
                <a:solidFill>
                  <a:schemeClr val="tx1"/>
                </a:solidFill>
                <a:latin typeface="Geneva"/>
                <a:ea typeface="+mn-ea"/>
                <a:cs typeface="Geneva"/>
              </a:defRPr>
            </a:lvl4pPr>
            <a:lvl5pPr marL="2926240" indent="-325138" algn="l" defTabSz="650276" rtl="0" eaLnBrk="1" latinLnBrk="0" hangingPunct="1">
              <a:spcBef>
                <a:spcPct val="20000"/>
              </a:spcBef>
              <a:buFont typeface="Arial"/>
              <a:buChar char="»"/>
              <a:defRPr sz="2800" kern="1200">
                <a:solidFill>
                  <a:schemeClr val="tx1"/>
                </a:solidFill>
                <a:latin typeface="Geneva"/>
                <a:ea typeface="+mn-ea"/>
                <a:cs typeface="Geneva"/>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r>
              <a:rPr lang="en-US" sz="4000" dirty="0" smtClean="0">
                <a:solidFill>
                  <a:srgbClr val="FFFFFF"/>
                </a:solidFill>
              </a:rPr>
              <a:t>PUFAs become amplifiers: cytokines</a:t>
            </a:r>
            <a:br>
              <a:rPr lang="en-US" sz="4000" dirty="0" smtClean="0">
                <a:solidFill>
                  <a:srgbClr val="FFFFFF"/>
                </a:solidFill>
              </a:rPr>
            </a:br>
            <a:endParaRPr lang="en-US" sz="4000" dirty="0" smtClean="0">
              <a:solidFill>
                <a:srgbClr val="FFFFFF"/>
              </a:solidFill>
            </a:endParaRPr>
          </a:p>
          <a:p>
            <a:r>
              <a:rPr lang="en-US" sz="4000" dirty="0" smtClean="0">
                <a:solidFill>
                  <a:srgbClr val="FFFFFF"/>
                </a:solidFill>
              </a:rPr>
              <a:t>Oxidized PUFA, cholesterol </a:t>
            </a:r>
            <a:r>
              <a:rPr lang="en-US" sz="4000" i="1" dirty="0" err="1" smtClean="0">
                <a:solidFill>
                  <a:srgbClr val="FFFFFF"/>
                </a:solidFill>
              </a:rPr>
              <a:t>etc</a:t>
            </a:r>
            <a:r>
              <a:rPr lang="en-US" sz="4000" dirty="0" smtClean="0">
                <a:solidFill>
                  <a:srgbClr val="FFFFFF"/>
                </a:solidFill>
              </a:rPr>
              <a:t> interfere</a:t>
            </a:r>
            <a:br>
              <a:rPr lang="en-US" sz="4000" dirty="0" smtClean="0">
                <a:solidFill>
                  <a:srgbClr val="FFFFFF"/>
                </a:solidFill>
              </a:rPr>
            </a:br>
            <a:endParaRPr lang="en-US" sz="4000" dirty="0" smtClean="0">
              <a:solidFill>
                <a:srgbClr val="FFFFFF"/>
              </a:solidFill>
            </a:endParaRPr>
          </a:p>
          <a:p>
            <a:r>
              <a:rPr lang="en-US" sz="4000" dirty="0" smtClean="0">
                <a:solidFill>
                  <a:srgbClr val="FFFFFF"/>
                </a:solidFill>
              </a:rPr>
              <a:t>8-Oxoguanine reflects DNA oxidative risk</a:t>
            </a:r>
            <a:br>
              <a:rPr lang="en-US" sz="4000" dirty="0" smtClean="0">
                <a:solidFill>
                  <a:srgbClr val="FFFFFF"/>
                </a:solidFill>
              </a:rPr>
            </a:br>
            <a:endParaRPr lang="en-US" sz="4000" dirty="0" smtClean="0">
              <a:solidFill>
                <a:srgbClr val="FFFFFF"/>
              </a:solidFill>
            </a:endParaRPr>
          </a:p>
          <a:p>
            <a:r>
              <a:rPr lang="en-US" sz="4000" dirty="0" smtClean="0">
                <a:solidFill>
                  <a:srgbClr val="FFFFFF"/>
                </a:solidFill>
              </a:rPr>
              <a:t>Adequate antioxidants prevent free radicals</a:t>
            </a:r>
            <a:br>
              <a:rPr lang="en-US" sz="4000" dirty="0" smtClean="0">
                <a:solidFill>
                  <a:srgbClr val="FFFFFF"/>
                </a:solidFill>
              </a:rPr>
            </a:br>
            <a:endParaRPr lang="en-US" sz="4000" dirty="0" smtClean="0">
              <a:solidFill>
                <a:srgbClr val="FFFFFF"/>
              </a:solidFill>
            </a:endParaRPr>
          </a:p>
          <a:p>
            <a:r>
              <a:rPr lang="en-US" sz="4000" dirty="0" smtClean="0">
                <a:solidFill>
                  <a:srgbClr val="FFFFFF"/>
                </a:solidFill>
              </a:rPr>
              <a:t>DNA / RNA translation &amp; transcription</a:t>
            </a:r>
            <a:endParaRPr lang="en-US" sz="4000" dirty="0">
              <a:solidFill>
                <a:srgbClr val="FFFFFF"/>
              </a:solidFill>
            </a:endParaRPr>
          </a:p>
        </p:txBody>
      </p:sp>
      <p:sp>
        <p:nvSpPr>
          <p:cNvPr id="2" name="Rectangle 1"/>
          <p:cNvSpPr/>
          <p:nvPr/>
        </p:nvSpPr>
        <p:spPr>
          <a:xfrm>
            <a:off x="283896" y="8802327"/>
            <a:ext cx="12717729" cy="892552"/>
          </a:xfrm>
          <a:prstGeom prst="rect">
            <a:avLst/>
          </a:prstGeom>
          <a:solidFill>
            <a:srgbClr val="FFFFFF"/>
          </a:solidFill>
        </p:spPr>
        <p:txBody>
          <a:bodyPr wrap="square">
            <a:spAutoFit/>
          </a:bodyPr>
          <a:lstStyle/>
          <a:p>
            <a:r>
              <a:rPr lang="en-US" b="1" dirty="0">
                <a:solidFill>
                  <a:srgbClr val="FFFFFF"/>
                </a:solidFill>
                <a:hlinkClick r:id="rId2"/>
              </a:rPr>
              <a:t>Mabley JG, </a:t>
            </a:r>
            <a:r>
              <a:rPr lang="en-US" b="1" dirty="0">
                <a:solidFill>
                  <a:srgbClr val="FFFFFF"/>
                </a:solidFill>
                <a:hlinkClick r:id="rId3"/>
              </a:rPr>
              <a:t>Pacher P, </a:t>
            </a:r>
            <a:r>
              <a:rPr lang="en-US" b="1" dirty="0">
                <a:solidFill>
                  <a:srgbClr val="FFFFFF"/>
                </a:solidFill>
                <a:hlinkClick r:id="rId4"/>
              </a:rPr>
              <a:t>Deb A, </a:t>
            </a:r>
            <a:r>
              <a:rPr lang="en-US" b="1" dirty="0">
                <a:solidFill>
                  <a:srgbClr val="FFFFFF"/>
                </a:solidFill>
                <a:hlinkClick r:id="rId5"/>
              </a:rPr>
              <a:t>Wallace R, </a:t>
            </a:r>
            <a:r>
              <a:rPr lang="en-US" b="1" dirty="0">
                <a:solidFill>
                  <a:srgbClr val="FFFFFF"/>
                </a:solidFill>
                <a:hlinkClick r:id="rId6"/>
              </a:rPr>
              <a:t>Elder RH, Szabó C Potential role for 8-oxoguanine DNA glycosylase in regulating inflammation FASEB J 2005 Feb;19(2):290</a:t>
            </a:r>
            <a:r>
              <a:rPr lang="en-US" b="1" dirty="0" smtClean="0">
                <a:solidFill>
                  <a:srgbClr val="FFFFFF"/>
                </a:solidFill>
                <a:hlinkClick r:id="rId6"/>
              </a:rPr>
              <a:t>-292</a:t>
            </a:r>
            <a:r>
              <a:rPr lang="en-US" b="1" dirty="0">
                <a:solidFill>
                  <a:srgbClr val="FFFFFF"/>
                </a:solidFill>
                <a:hlinkClick r:id="rId6"/>
              </a:rPr>
              <a:t>.</a:t>
            </a:r>
            <a:endParaRPr lang="en-US" b="1" dirty="0">
              <a:solidFill>
                <a:srgbClr val="FFFFFF"/>
              </a:solidFill>
            </a:endParaRPr>
          </a:p>
        </p:txBody>
      </p:sp>
    </p:spTree>
    <p:extLst>
      <p:ext uri="{BB962C8B-B14F-4D97-AF65-F5344CB8AC3E}">
        <p14:creationId xmlns:p14="http://schemas.microsoft.com/office/powerpoint/2010/main" val="398098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74CF7">
                <a:alpha val="39000"/>
              </a:srgbClr>
            </a:gs>
            <a:gs pos="100000">
              <a:srgbClr val="34267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1" name="Rectangle 10"/>
          <p:cNvSpPr/>
          <p:nvPr/>
        </p:nvSpPr>
        <p:spPr>
          <a:xfrm>
            <a:off x="514689" y="2276581"/>
            <a:ext cx="11702892" cy="6578592"/>
          </a:xfrm>
          <a:prstGeom prst="rect">
            <a:avLst/>
          </a:prstGeom>
          <a:solidFill>
            <a:srgbClr val="34267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8" name="Rectangle 7"/>
          <p:cNvSpPr/>
          <p:nvPr/>
        </p:nvSpPr>
        <p:spPr>
          <a:xfrm>
            <a:off x="-1" y="0"/>
            <a:ext cx="13003213" cy="1489972"/>
          </a:xfrm>
          <a:prstGeom prst="rect">
            <a:avLst/>
          </a:prstGeom>
          <a:solidFill>
            <a:srgbClr val="674CF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9" name="Title 1"/>
          <p:cNvSpPr>
            <a:spLocks noGrp="1"/>
          </p:cNvSpPr>
          <p:nvPr>
            <p:ph type="title"/>
          </p:nvPr>
        </p:nvSpPr>
        <p:spPr>
          <a:xfrm>
            <a:off x="650161" y="-680"/>
            <a:ext cx="12353052" cy="1304405"/>
          </a:xfrm>
        </p:spPr>
        <p:txBody>
          <a:bodyPr>
            <a:normAutofit/>
          </a:bodyPr>
          <a:lstStyle/>
          <a:p>
            <a:r>
              <a:rPr lang="en-US" sz="4400" dirty="0">
                <a:solidFill>
                  <a:srgbClr val="FFFFFF"/>
                </a:solidFill>
              </a:rPr>
              <a:t>Oxidized LDL/HDL &amp; 8-oxoguanine </a:t>
            </a:r>
            <a:r>
              <a:rPr lang="en-US" sz="4400" dirty="0" smtClean="0">
                <a:solidFill>
                  <a:srgbClr val="FFFFFF"/>
                </a:solidFill>
              </a:rPr>
              <a:t>Solutions</a:t>
            </a:r>
            <a:endParaRPr lang="en-US" sz="4400" dirty="0">
              <a:solidFill>
                <a:srgbClr val="FFFFFF"/>
              </a:solidFill>
            </a:endParaRPr>
          </a:p>
        </p:txBody>
      </p:sp>
      <p:sp>
        <p:nvSpPr>
          <p:cNvPr id="6" name="TextBox 5"/>
          <p:cNvSpPr txBox="1"/>
          <p:nvPr/>
        </p:nvSpPr>
        <p:spPr>
          <a:xfrm>
            <a:off x="1521557" y="3696653"/>
            <a:ext cx="9960100" cy="4924424"/>
          </a:xfrm>
          <a:prstGeom prst="rect">
            <a:avLst/>
          </a:prstGeom>
          <a:noFill/>
        </p:spPr>
        <p:txBody>
          <a:bodyPr lIns="0" tIns="0" rIns="0" bIns="0">
            <a:spAutoFit/>
          </a:bodyPr>
          <a:lstStyle>
            <a:lvl1pPr marL="457200" indent="-45720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buAutoNum type="arabicPeriod"/>
            </a:pPr>
            <a:r>
              <a:rPr lang="en-US" sz="3200" b="1" dirty="0" smtClean="0">
                <a:solidFill>
                  <a:srgbClr val="FFFF00"/>
                </a:solidFill>
                <a:latin typeface="Geneva"/>
                <a:cs typeface="Geneva"/>
              </a:rPr>
              <a:t> </a:t>
            </a:r>
            <a:r>
              <a:rPr lang="en-US" sz="3200" b="1" dirty="0" err="1" smtClean="0">
                <a:solidFill>
                  <a:srgbClr val="FFFF00"/>
                </a:solidFill>
                <a:latin typeface="Geneva"/>
                <a:cs typeface="Geneva"/>
              </a:rPr>
              <a:t>Ascorbates</a:t>
            </a:r>
            <a:r>
              <a:rPr lang="en-US" sz="3200" b="1" dirty="0" smtClean="0">
                <a:solidFill>
                  <a:srgbClr val="FFFF00"/>
                </a:solidFill>
                <a:latin typeface="Geneva"/>
                <a:cs typeface="Geneva"/>
              </a:rPr>
              <a:t> </a:t>
            </a:r>
            <a:r>
              <a:rPr lang="en-US" sz="3200" dirty="0">
                <a:solidFill>
                  <a:srgbClr val="FFFFFF"/>
                </a:solidFill>
                <a:latin typeface="Geneva"/>
                <a:cs typeface="Geneva"/>
              </a:rPr>
              <a:t>intake personalized cleanse</a:t>
            </a:r>
          </a:p>
          <a:p>
            <a:pPr marL="0" indent="0"/>
            <a:endParaRPr lang="en-US" sz="3200" dirty="0">
              <a:solidFill>
                <a:srgbClr val="FFFFFF"/>
              </a:solidFill>
              <a:latin typeface="Geneva"/>
              <a:cs typeface="Geneva"/>
            </a:endParaRPr>
          </a:p>
          <a:p>
            <a:pPr>
              <a:buAutoNum type="arabicPeriod"/>
            </a:pPr>
            <a:r>
              <a:rPr lang="en-US" sz="3200" b="1" dirty="0" smtClean="0">
                <a:solidFill>
                  <a:srgbClr val="FFFF00"/>
                </a:solidFill>
                <a:latin typeface="Geneva"/>
                <a:cs typeface="Geneva"/>
              </a:rPr>
              <a:t> </a:t>
            </a:r>
            <a:r>
              <a:rPr lang="en-US" sz="3200" b="1" dirty="0" err="1" smtClean="0">
                <a:solidFill>
                  <a:srgbClr val="FFFF00"/>
                </a:solidFill>
                <a:latin typeface="Geneva"/>
                <a:cs typeface="Geneva"/>
              </a:rPr>
              <a:t>Quercetin</a:t>
            </a:r>
            <a:r>
              <a:rPr lang="en-US" sz="3200" b="1" dirty="0" smtClean="0">
                <a:solidFill>
                  <a:srgbClr val="FFFF00"/>
                </a:solidFill>
                <a:latin typeface="Geneva"/>
                <a:cs typeface="Geneva"/>
              </a:rPr>
              <a:t> </a:t>
            </a:r>
            <a:r>
              <a:rPr lang="en-US" sz="3200" b="1" dirty="0" err="1">
                <a:solidFill>
                  <a:srgbClr val="FFFF00"/>
                </a:solidFill>
                <a:latin typeface="Geneva"/>
                <a:cs typeface="Geneva"/>
              </a:rPr>
              <a:t>dihydrate</a:t>
            </a:r>
            <a:r>
              <a:rPr lang="en-US" sz="3200" b="1" dirty="0">
                <a:solidFill>
                  <a:srgbClr val="FFFF00"/>
                </a:solidFill>
                <a:latin typeface="Geneva"/>
                <a:cs typeface="Geneva"/>
              </a:rPr>
              <a:t> </a:t>
            </a:r>
            <a:r>
              <a:rPr lang="en-US" sz="3200" dirty="0">
                <a:solidFill>
                  <a:srgbClr val="FFFFFF"/>
                </a:solidFill>
                <a:latin typeface="Geneva"/>
                <a:cs typeface="Geneva"/>
              </a:rPr>
              <a:t>+ </a:t>
            </a:r>
            <a:r>
              <a:rPr lang="en-US" sz="3200" dirty="0">
                <a:solidFill>
                  <a:srgbClr val="FFFF00"/>
                </a:solidFill>
                <a:latin typeface="Geneva"/>
                <a:cs typeface="Geneva"/>
              </a:rPr>
              <a:t>soluble </a:t>
            </a:r>
            <a:r>
              <a:rPr lang="en-US" sz="3200" dirty="0" smtClean="0">
                <a:solidFill>
                  <a:srgbClr val="FFFF00"/>
                </a:solidFill>
                <a:latin typeface="Geneva"/>
                <a:cs typeface="Geneva"/>
              </a:rPr>
              <a:t>OPC </a:t>
            </a:r>
            <a:r>
              <a:rPr lang="en-US" sz="3200" dirty="0" smtClean="0">
                <a:solidFill>
                  <a:srgbClr val="FFFFFF"/>
                </a:solidFill>
                <a:latin typeface="Geneva"/>
                <a:cs typeface="Geneva"/>
              </a:rPr>
              <a:t>±   pomegranate</a:t>
            </a:r>
            <a:endParaRPr lang="en-US" sz="3200" dirty="0">
              <a:solidFill>
                <a:srgbClr val="FFFFFF"/>
              </a:solidFill>
              <a:latin typeface="Geneva"/>
              <a:cs typeface="Geneva"/>
            </a:endParaRPr>
          </a:p>
          <a:p>
            <a:endParaRPr lang="en-US" sz="3200" dirty="0">
              <a:solidFill>
                <a:srgbClr val="FFFFFF"/>
              </a:solidFill>
              <a:latin typeface="Geneva"/>
              <a:cs typeface="Geneva"/>
            </a:endParaRPr>
          </a:p>
          <a:p>
            <a:r>
              <a:rPr lang="en-US" sz="3200" dirty="0">
                <a:solidFill>
                  <a:srgbClr val="FFFFFF"/>
                </a:solidFill>
                <a:latin typeface="Geneva"/>
                <a:cs typeface="Geneva"/>
              </a:rPr>
              <a:t>3. </a:t>
            </a:r>
            <a:r>
              <a:rPr lang="en-US" sz="3200" b="1" dirty="0">
                <a:solidFill>
                  <a:srgbClr val="FFFF00"/>
                </a:solidFill>
                <a:latin typeface="Geneva"/>
                <a:cs typeface="Geneva"/>
              </a:rPr>
              <a:t>Carotenoids</a:t>
            </a:r>
            <a:r>
              <a:rPr lang="en-US" sz="3200" dirty="0">
                <a:solidFill>
                  <a:srgbClr val="FFFF00"/>
                </a:solidFill>
                <a:latin typeface="Geneva"/>
                <a:cs typeface="Geneva"/>
              </a:rPr>
              <a:t>, B complex methyl cofactors</a:t>
            </a:r>
          </a:p>
          <a:p>
            <a:endParaRPr lang="en-US" sz="3200" dirty="0">
              <a:solidFill>
                <a:srgbClr val="FFFFFF"/>
              </a:solidFill>
              <a:latin typeface="Geneva"/>
              <a:cs typeface="Geneva"/>
            </a:endParaRPr>
          </a:p>
          <a:p>
            <a:r>
              <a:rPr lang="en-US" sz="3200" dirty="0">
                <a:solidFill>
                  <a:srgbClr val="FFFFFF"/>
                </a:solidFill>
                <a:latin typeface="Geneva"/>
                <a:cs typeface="Geneva"/>
              </a:rPr>
              <a:t>4. </a:t>
            </a:r>
            <a:r>
              <a:rPr lang="en-US" sz="3200" dirty="0" err="1">
                <a:solidFill>
                  <a:srgbClr val="FFFFFF"/>
                </a:solidFill>
                <a:latin typeface="Geneva"/>
                <a:cs typeface="Geneva"/>
              </a:rPr>
              <a:t>BioDetox</a:t>
            </a:r>
            <a:r>
              <a:rPr lang="en-US" sz="3200" dirty="0">
                <a:solidFill>
                  <a:srgbClr val="FFFFFF"/>
                </a:solidFill>
                <a:latin typeface="Geneva"/>
                <a:cs typeface="Geneva"/>
              </a:rPr>
              <a:t> </a:t>
            </a:r>
            <a:r>
              <a:rPr lang="en-US" sz="3200" dirty="0">
                <a:solidFill>
                  <a:srgbClr val="FFFF00"/>
                </a:solidFill>
                <a:latin typeface="Geneva"/>
                <a:cs typeface="Geneva"/>
              </a:rPr>
              <a:t>5 Super Foods</a:t>
            </a:r>
          </a:p>
          <a:p>
            <a:endParaRPr lang="en-US" sz="3200" dirty="0">
              <a:solidFill>
                <a:srgbClr val="FFFFFF"/>
              </a:solidFill>
              <a:latin typeface="Geneva"/>
              <a:cs typeface="Geneva"/>
            </a:endParaRPr>
          </a:p>
          <a:p>
            <a:r>
              <a:rPr lang="en-US" sz="3200" dirty="0">
                <a:solidFill>
                  <a:srgbClr val="FFFFFF"/>
                </a:solidFill>
                <a:latin typeface="Geneva"/>
                <a:cs typeface="Geneva"/>
              </a:rPr>
              <a:t>5. </a:t>
            </a:r>
            <a:r>
              <a:rPr lang="en-US" sz="3200" b="1" dirty="0">
                <a:solidFill>
                  <a:srgbClr val="FFFFFF"/>
                </a:solidFill>
                <a:latin typeface="Geneva"/>
                <a:cs typeface="Geneva"/>
              </a:rPr>
              <a:t>Vitamins </a:t>
            </a:r>
            <a:r>
              <a:rPr lang="en-US" sz="3200" b="1" dirty="0">
                <a:solidFill>
                  <a:srgbClr val="FFFF00"/>
                </a:solidFill>
                <a:latin typeface="Geneva"/>
                <a:cs typeface="Geneva"/>
              </a:rPr>
              <a:t>D3</a:t>
            </a:r>
            <a:r>
              <a:rPr lang="en-US" sz="3200" b="1" dirty="0">
                <a:solidFill>
                  <a:srgbClr val="FFFFFF"/>
                </a:solidFill>
                <a:latin typeface="Geneva"/>
                <a:cs typeface="Geneva"/>
              </a:rPr>
              <a:t> and </a:t>
            </a:r>
            <a:r>
              <a:rPr lang="en-US" sz="3200" b="1" dirty="0">
                <a:solidFill>
                  <a:srgbClr val="FFFF00"/>
                </a:solidFill>
                <a:latin typeface="Geneva"/>
                <a:cs typeface="Geneva"/>
              </a:rPr>
              <a:t>mixed natural </a:t>
            </a:r>
            <a:r>
              <a:rPr lang="en-US" sz="3200" b="1" dirty="0" err="1">
                <a:solidFill>
                  <a:srgbClr val="FFFF00"/>
                </a:solidFill>
                <a:latin typeface="Geneva"/>
                <a:cs typeface="Geneva"/>
              </a:rPr>
              <a:t>Es</a:t>
            </a:r>
            <a:endParaRPr lang="en-US" sz="3200" dirty="0">
              <a:solidFill>
                <a:srgbClr val="FFFF00"/>
              </a:solidFill>
              <a:latin typeface="Geneva"/>
              <a:cs typeface="Geneva"/>
            </a:endParaRPr>
          </a:p>
        </p:txBody>
      </p:sp>
      <p:sp>
        <p:nvSpPr>
          <p:cNvPr id="7" name="TextBox 6"/>
          <p:cNvSpPr txBox="1">
            <a:spLocks noChangeArrowheads="1"/>
          </p:cNvSpPr>
          <p:nvPr/>
        </p:nvSpPr>
        <p:spPr bwMode="auto">
          <a:xfrm>
            <a:off x="819579" y="2608050"/>
            <a:ext cx="11033947" cy="62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200" b="1" dirty="0">
                <a:solidFill>
                  <a:srgbClr val="FFFFFF"/>
                </a:solidFill>
                <a:latin typeface="Geneva"/>
                <a:cs typeface="Geneva"/>
              </a:rPr>
              <a:t>Pro repair, Anti-inflammatory antioxidant nutrients</a:t>
            </a:r>
            <a:endParaRPr lang="en-US" sz="3200" dirty="0">
              <a:solidFill>
                <a:srgbClr val="FFFFFF"/>
              </a:solidFill>
              <a:latin typeface="Geneva"/>
              <a:cs typeface="Geneva"/>
            </a:endParaRPr>
          </a:p>
        </p:txBody>
      </p:sp>
    </p:spTree>
    <p:extLst>
      <p:ext uri="{BB962C8B-B14F-4D97-AF65-F5344CB8AC3E}">
        <p14:creationId xmlns:p14="http://schemas.microsoft.com/office/powerpoint/2010/main" val="283984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build="p"/>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74CF7">
                <a:alpha val="39000"/>
              </a:srgbClr>
            </a:gs>
            <a:gs pos="100000">
              <a:srgbClr val="34267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1" name="Rectangle 10"/>
          <p:cNvSpPr/>
          <p:nvPr/>
        </p:nvSpPr>
        <p:spPr>
          <a:xfrm>
            <a:off x="203208" y="2276581"/>
            <a:ext cx="12615847" cy="6578592"/>
          </a:xfrm>
          <a:prstGeom prst="rect">
            <a:avLst/>
          </a:prstGeom>
          <a:solidFill>
            <a:srgbClr val="3426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8" name="Rectangle 7"/>
          <p:cNvSpPr/>
          <p:nvPr/>
        </p:nvSpPr>
        <p:spPr>
          <a:xfrm>
            <a:off x="-1" y="0"/>
            <a:ext cx="13003213" cy="1489972"/>
          </a:xfrm>
          <a:prstGeom prst="rect">
            <a:avLst/>
          </a:prstGeom>
          <a:solidFill>
            <a:srgbClr val="674CF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9" name="Title 1"/>
          <p:cNvSpPr>
            <a:spLocks noGrp="1"/>
          </p:cNvSpPr>
          <p:nvPr>
            <p:ph type="title"/>
          </p:nvPr>
        </p:nvSpPr>
        <p:spPr>
          <a:xfrm>
            <a:off x="650161" y="-680"/>
            <a:ext cx="12353052" cy="1304405"/>
          </a:xfrm>
        </p:spPr>
        <p:txBody>
          <a:bodyPr>
            <a:normAutofit/>
          </a:bodyPr>
          <a:lstStyle/>
          <a:p>
            <a:r>
              <a:rPr lang="en-US" sz="4600" dirty="0" smtClean="0">
                <a:solidFill>
                  <a:srgbClr val="FFFFFF"/>
                </a:solidFill>
              </a:rPr>
              <a:t>Individual </a:t>
            </a:r>
            <a:r>
              <a:rPr lang="en-US" sz="4600" dirty="0" err="1" smtClean="0">
                <a:solidFill>
                  <a:srgbClr val="FFFFFF"/>
                </a:solidFill>
              </a:rPr>
              <a:t>Ascorbate</a:t>
            </a:r>
            <a:r>
              <a:rPr lang="en-US" sz="4600" dirty="0" smtClean="0">
                <a:solidFill>
                  <a:srgbClr val="FFFFFF"/>
                </a:solidFill>
              </a:rPr>
              <a:t> Needs</a:t>
            </a:r>
            <a:endParaRPr lang="en-US" sz="4600" dirty="0">
              <a:solidFill>
                <a:srgbClr val="FFFFFF"/>
              </a:solidFill>
            </a:endParaRPr>
          </a:p>
        </p:txBody>
      </p:sp>
      <p:sp>
        <p:nvSpPr>
          <p:cNvPr id="10" name="TextBox 9"/>
          <p:cNvSpPr txBox="1">
            <a:spLocks noChangeArrowheads="1"/>
          </p:cNvSpPr>
          <p:nvPr/>
        </p:nvSpPr>
        <p:spPr bwMode="auto">
          <a:xfrm>
            <a:off x="846701" y="2402682"/>
            <a:ext cx="11176455" cy="175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120000"/>
              </a:lnSpc>
            </a:pPr>
            <a:r>
              <a:rPr lang="en-US" sz="3400" b="1" dirty="0" err="1">
                <a:solidFill>
                  <a:srgbClr val="FFFFFF"/>
                </a:solidFill>
                <a:latin typeface="Geneva"/>
                <a:cs typeface="Geneva"/>
              </a:rPr>
              <a:t>Ascorbate</a:t>
            </a:r>
            <a:r>
              <a:rPr lang="en-US" sz="3400" b="1" dirty="0">
                <a:solidFill>
                  <a:srgbClr val="FFFFFF"/>
                </a:solidFill>
                <a:latin typeface="Geneva"/>
                <a:cs typeface="Geneva"/>
              </a:rPr>
              <a:t> cleanse (C Flush) protocol*:</a:t>
            </a:r>
            <a:br>
              <a:rPr lang="en-US" sz="3400" b="1" dirty="0">
                <a:solidFill>
                  <a:srgbClr val="FFFFFF"/>
                </a:solidFill>
                <a:latin typeface="Geneva"/>
                <a:cs typeface="Geneva"/>
              </a:rPr>
            </a:br>
            <a:r>
              <a:rPr lang="en-US" sz="3400" b="1" dirty="0">
                <a:solidFill>
                  <a:srgbClr val="FFFFFF"/>
                </a:solidFill>
                <a:latin typeface="Geneva"/>
                <a:cs typeface="Geneva"/>
              </a:rPr>
              <a:t>± Probiotics, recycled glutamine, </a:t>
            </a:r>
            <a:r>
              <a:rPr lang="en-US" sz="3400" b="1" dirty="0" smtClean="0">
                <a:solidFill>
                  <a:srgbClr val="FFFFFF"/>
                </a:solidFill>
                <a:latin typeface="Geneva"/>
                <a:cs typeface="Geneva"/>
              </a:rPr>
              <a:t>Mag, </a:t>
            </a:r>
            <a:r>
              <a:rPr lang="en-US" sz="3400" b="1" dirty="0" err="1" smtClean="0">
                <a:solidFill>
                  <a:srgbClr val="FFFFFF"/>
                </a:solidFill>
                <a:latin typeface="Geneva"/>
                <a:cs typeface="Geneva"/>
              </a:rPr>
              <a:t>Polyphenolics</a:t>
            </a:r>
            <a:endParaRPr lang="en-US" sz="3400" b="1" dirty="0">
              <a:solidFill>
                <a:srgbClr val="FFFFFF"/>
              </a:solidFill>
              <a:latin typeface="Geneva"/>
              <a:cs typeface="Geneva"/>
            </a:endParaRPr>
          </a:p>
          <a:p>
            <a:pPr algn="ctr">
              <a:lnSpc>
                <a:spcPct val="120000"/>
              </a:lnSpc>
            </a:pPr>
            <a:r>
              <a:rPr lang="en-US" sz="2800" b="1" dirty="0">
                <a:solidFill>
                  <a:srgbClr val="FFFFFF"/>
                </a:solidFill>
                <a:latin typeface="Geneva"/>
                <a:cs typeface="Geneva"/>
              </a:rPr>
              <a:t> </a:t>
            </a:r>
            <a:endParaRPr lang="en-US" sz="2800" dirty="0">
              <a:solidFill>
                <a:srgbClr val="FFFFFF"/>
              </a:solidFill>
              <a:latin typeface="Geneva"/>
              <a:cs typeface="Genev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3001"/>
            <a:ext cx="13003213" cy="408792"/>
          </a:xfrm>
          <a:prstGeom prst="rect">
            <a:avLst/>
          </a:prstGeom>
          <a:noFill/>
          <a:ln>
            <a:noFill/>
          </a:ln>
          <a:effectLst>
            <a:outerShdw blurRad="63500" dist="317500" dir="5400000" sx="89999" sy="-19000" rotWithShape="0">
              <a:srgbClr val="000000">
                <a:alpha val="1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Diagram 12"/>
          <p:cNvGraphicFramePr/>
          <p:nvPr>
            <p:extLst>
              <p:ext uri="{D42A27DB-BD31-4B8C-83A1-F6EECF244321}">
                <p14:modId xmlns:p14="http://schemas.microsoft.com/office/powerpoint/2010/main" val="236116447"/>
              </p:ext>
            </p:extLst>
          </p:nvPr>
        </p:nvGraphicFramePr>
        <p:xfrm>
          <a:off x="355614" y="4452589"/>
          <a:ext cx="12294101" cy="4319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7"/>
          <p:cNvSpPr txBox="1">
            <a:spLocks noChangeArrowheads="1"/>
          </p:cNvSpPr>
          <p:nvPr/>
        </p:nvSpPr>
        <p:spPr bwMode="auto">
          <a:xfrm>
            <a:off x="7216" y="9225339"/>
            <a:ext cx="12210365" cy="53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a:solidFill>
                  <a:schemeClr val="bg1"/>
                </a:solidFill>
              </a:rPr>
              <a:t>* Health Studies Collegium, </a:t>
            </a:r>
            <a:r>
              <a:rPr lang="en-US" i="1" dirty="0">
                <a:solidFill>
                  <a:schemeClr val="bg1"/>
                </a:solidFill>
              </a:rPr>
              <a:t>The Joy of Food The Alkaline Way Guide</a:t>
            </a:r>
            <a:r>
              <a:rPr lang="en-US" dirty="0">
                <a:solidFill>
                  <a:schemeClr val="bg1"/>
                </a:solidFill>
              </a:rPr>
              <a:t>, </a:t>
            </a:r>
            <a:r>
              <a:rPr lang="en-US" dirty="0" smtClean="0">
                <a:solidFill>
                  <a:schemeClr val="bg1"/>
                </a:solidFill>
              </a:rPr>
              <a:t>19</a:t>
            </a:r>
            <a:r>
              <a:rPr lang="en-US" baseline="30000" dirty="0" smtClean="0">
                <a:solidFill>
                  <a:schemeClr val="bg1"/>
                </a:solidFill>
              </a:rPr>
              <a:t>th</a:t>
            </a:r>
            <a:r>
              <a:rPr lang="en-US" dirty="0" smtClean="0">
                <a:solidFill>
                  <a:schemeClr val="bg1"/>
                </a:solidFill>
              </a:rPr>
              <a:t> </a:t>
            </a:r>
            <a:r>
              <a:rPr lang="en-US" dirty="0">
                <a:solidFill>
                  <a:schemeClr val="bg1"/>
                </a:solidFill>
              </a:rPr>
              <a:t>ed. </a:t>
            </a:r>
            <a:r>
              <a:rPr lang="en-US" dirty="0" smtClean="0">
                <a:solidFill>
                  <a:schemeClr val="bg1"/>
                </a:solidFill>
              </a:rPr>
              <a:t>1990-2013.</a:t>
            </a:r>
            <a:endParaRPr lang="en-US" dirty="0">
              <a:solidFill>
                <a:schemeClr val="bg1"/>
              </a:solidFill>
            </a:endParaRPr>
          </a:p>
        </p:txBody>
      </p:sp>
    </p:spTree>
    <p:extLst>
      <p:ext uri="{BB962C8B-B14F-4D97-AF65-F5344CB8AC3E}">
        <p14:creationId xmlns:p14="http://schemas.microsoft.com/office/powerpoint/2010/main" val="237798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74CF7">
                <a:alpha val="39000"/>
              </a:srgbClr>
            </a:gs>
            <a:gs pos="100000">
              <a:srgbClr val="34267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1" name="Rectangle 10"/>
          <p:cNvSpPr/>
          <p:nvPr/>
        </p:nvSpPr>
        <p:spPr>
          <a:xfrm>
            <a:off x="514689" y="2276581"/>
            <a:ext cx="11702892" cy="6578592"/>
          </a:xfrm>
          <a:prstGeom prst="rect">
            <a:avLst/>
          </a:prstGeom>
          <a:solidFill>
            <a:srgbClr val="34267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8" name="Rectangle 7"/>
          <p:cNvSpPr/>
          <p:nvPr/>
        </p:nvSpPr>
        <p:spPr>
          <a:xfrm>
            <a:off x="-1" y="0"/>
            <a:ext cx="13003213" cy="1489972"/>
          </a:xfrm>
          <a:prstGeom prst="rect">
            <a:avLst/>
          </a:prstGeom>
          <a:solidFill>
            <a:srgbClr val="674CF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9" name="Title 1"/>
          <p:cNvSpPr>
            <a:spLocks noGrp="1"/>
          </p:cNvSpPr>
          <p:nvPr>
            <p:ph type="title"/>
          </p:nvPr>
        </p:nvSpPr>
        <p:spPr>
          <a:xfrm>
            <a:off x="650161" y="-680"/>
            <a:ext cx="12353052" cy="1304405"/>
          </a:xfrm>
        </p:spPr>
        <p:txBody>
          <a:bodyPr>
            <a:normAutofit/>
          </a:bodyPr>
          <a:lstStyle/>
          <a:p>
            <a:r>
              <a:rPr lang="en-US" sz="4600" dirty="0">
                <a:solidFill>
                  <a:schemeClr val="bg1"/>
                </a:solidFill>
              </a:rPr>
              <a:t>100% l-</a:t>
            </a:r>
            <a:r>
              <a:rPr lang="en-US" sz="4600" dirty="0" err="1">
                <a:solidFill>
                  <a:schemeClr val="bg1"/>
                </a:solidFill>
              </a:rPr>
              <a:t>Ascorbates</a:t>
            </a:r>
            <a:r>
              <a:rPr lang="en-US" sz="4600" dirty="0">
                <a:solidFill>
                  <a:schemeClr val="bg1"/>
                </a:solidFill>
              </a:rPr>
              <a:t>, reduced, buffered</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3001"/>
            <a:ext cx="13003213" cy="408792"/>
          </a:xfrm>
          <a:prstGeom prst="rect">
            <a:avLst/>
          </a:prstGeom>
          <a:noFill/>
          <a:ln>
            <a:noFill/>
          </a:ln>
          <a:effectLst>
            <a:outerShdw blurRad="63500" dist="317500" dir="5400000" sx="89999" sy="-19000" rotWithShape="0">
              <a:srgbClr val="000000">
                <a:alpha val="1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2064383" y="3493921"/>
            <a:ext cx="8874447" cy="8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600" u="sng" dirty="0" err="1">
                <a:solidFill>
                  <a:srgbClr val="FFFFFF"/>
                </a:solidFill>
                <a:latin typeface="Geneva"/>
                <a:cs typeface="Geneva"/>
              </a:rPr>
              <a:t>Ascorbates</a:t>
            </a:r>
            <a:r>
              <a:rPr lang="en-US" sz="4600" u="sng" dirty="0">
                <a:solidFill>
                  <a:srgbClr val="FFFFFF"/>
                </a:solidFill>
                <a:latin typeface="Geneva"/>
                <a:cs typeface="Geneva"/>
              </a:rPr>
              <a:t> pump toxins out…</a:t>
            </a:r>
          </a:p>
        </p:txBody>
      </p:sp>
      <p:pic>
        <p:nvPicPr>
          <p:cNvPr id="16"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6648" y="4774497"/>
            <a:ext cx="1629917" cy="163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32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74CF7">
                <a:alpha val="39000"/>
              </a:srgbClr>
            </a:gs>
            <a:gs pos="100000">
              <a:srgbClr val="34267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1" name="Rectangle 10"/>
          <p:cNvSpPr/>
          <p:nvPr/>
        </p:nvSpPr>
        <p:spPr>
          <a:xfrm>
            <a:off x="514689" y="2276581"/>
            <a:ext cx="11702892" cy="6578592"/>
          </a:xfrm>
          <a:prstGeom prst="rect">
            <a:avLst/>
          </a:prstGeom>
          <a:solidFill>
            <a:srgbClr val="34267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8" name="Rectangle 7"/>
          <p:cNvSpPr/>
          <p:nvPr/>
        </p:nvSpPr>
        <p:spPr>
          <a:xfrm>
            <a:off x="-1" y="0"/>
            <a:ext cx="13003213" cy="1489972"/>
          </a:xfrm>
          <a:prstGeom prst="rect">
            <a:avLst/>
          </a:prstGeom>
          <a:solidFill>
            <a:srgbClr val="674CF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9" name="Title 1"/>
          <p:cNvSpPr>
            <a:spLocks noGrp="1"/>
          </p:cNvSpPr>
          <p:nvPr>
            <p:ph type="title"/>
          </p:nvPr>
        </p:nvSpPr>
        <p:spPr>
          <a:xfrm>
            <a:off x="650161" y="-680"/>
            <a:ext cx="12353052" cy="1304405"/>
          </a:xfrm>
        </p:spPr>
        <p:txBody>
          <a:bodyPr>
            <a:normAutofit/>
          </a:bodyPr>
          <a:lstStyle/>
          <a:p>
            <a:r>
              <a:rPr lang="en-US" sz="4600" dirty="0" err="1" smtClean="0">
                <a:solidFill>
                  <a:schemeClr val="bg1"/>
                </a:solidFill>
              </a:rPr>
              <a:t>Ascorbate</a:t>
            </a:r>
            <a:r>
              <a:rPr lang="en-US" sz="4600" dirty="0" smtClean="0">
                <a:solidFill>
                  <a:schemeClr val="bg1"/>
                </a:solidFill>
              </a:rPr>
              <a:t>: Toxic Mineral Excretion</a:t>
            </a:r>
            <a:endParaRPr lang="en-US" sz="4600" dirty="0">
              <a:solidFill>
                <a:schemeClr val="bg1"/>
              </a:solidFill>
            </a:endParaRPr>
          </a:p>
        </p:txBody>
      </p:sp>
      <p:sp>
        <p:nvSpPr>
          <p:cNvPr id="10" name="Rectangle 4"/>
          <p:cNvSpPr>
            <a:spLocks noChangeArrowheads="1"/>
          </p:cNvSpPr>
          <p:nvPr/>
        </p:nvSpPr>
        <p:spPr bwMode="auto">
          <a:xfrm>
            <a:off x="7086300" y="3312764"/>
            <a:ext cx="4892007" cy="436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55" tIns="65028" rIns="130055" bIns="65028">
            <a:spAutoFit/>
          </a:bodyPr>
          <a:lstStyle/>
          <a:p>
            <a:r>
              <a:rPr lang="en-US" sz="2500" b="1" dirty="0">
                <a:solidFill>
                  <a:srgbClr val="FFFFFF"/>
                </a:solidFill>
                <a:latin typeface="Geneva"/>
                <a:cs typeface="Geneva"/>
              </a:rPr>
              <a:t>1 </a:t>
            </a:r>
            <a:r>
              <a:rPr lang="en-US" sz="2500" b="1" dirty="0" err="1">
                <a:solidFill>
                  <a:srgbClr val="FFFFFF"/>
                </a:solidFill>
                <a:latin typeface="Geneva"/>
                <a:cs typeface="Geneva"/>
              </a:rPr>
              <a:t>gm</a:t>
            </a:r>
            <a:r>
              <a:rPr lang="en-US" sz="2500" b="1" dirty="0">
                <a:solidFill>
                  <a:srgbClr val="FFFFFF"/>
                </a:solidFill>
                <a:latin typeface="Geneva"/>
                <a:cs typeface="Geneva"/>
              </a:rPr>
              <a:t> </a:t>
            </a:r>
            <a:r>
              <a:rPr lang="en-US" sz="2500" b="1" dirty="0" err="1">
                <a:solidFill>
                  <a:srgbClr val="FFFFFF"/>
                </a:solidFill>
                <a:latin typeface="Geneva"/>
                <a:cs typeface="Geneva"/>
              </a:rPr>
              <a:t>ascorbate</a:t>
            </a:r>
            <a:r>
              <a:rPr lang="en-US" sz="2500" b="1" dirty="0">
                <a:solidFill>
                  <a:srgbClr val="FFFFFF"/>
                </a:solidFill>
                <a:latin typeface="Geneva"/>
                <a:cs typeface="Geneva"/>
              </a:rPr>
              <a:t> =</a:t>
            </a:r>
            <a:br>
              <a:rPr lang="en-US" sz="2500" b="1" dirty="0">
                <a:solidFill>
                  <a:srgbClr val="FFFFFF"/>
                </a:solidFill>
                <a:latin typeface="Geneva"/>
                <a:cs typeface="Geneva"/>
              </a:rPr>
            </a:br>
            <a:r>
              <a:rPr lang="en-US" sz="2500" b="1" dirty="0">
                <a:solidFill>
                  <a:srgbClr val="FFFFFF"/>
                </a:solidFill>
                <a:latin typeface="Geneva"/>
                <a:cs typeface="Geneva"/>
              </a:rPr>
              <a:t>1,000 mg = </a:t>
            </a:r>
            <a:br>
              <a:rPr lang="en-US" sz="2500" b="1" dirty="0">
                <a:solidFill>
                  <a:srgbClr val="FFFFFF"/>
                </a:solidFill>
                <a:latin typeface="Geneva"/>
                <a:cs typeface="Geneva"/>
              </a:rPr>
            </a:br>
            <a:r>
              <a:rPr lang="en-US" sz="2500" b="1" dirty="0">
                <a:solidFill>
                  <a:srgbClr val="FFFFFF"/>
                </a:solidFill>
                <a:latin typeface="Geneva"/>
                <a:cs typeface="Geneva"/>
              </a:rPr>
              <a:t>1,000,000 mcg; </a:t>
            </a:r>
            <a:br>
              <a:rPr lang="en-US" sz="2500" b="1" dirty="0">
                <a:solidFill>
                  <a:srgbClr val="FFFFFF"/>
                </a:solidFill>
                <a:latin typeface="Geneva"/>
                <a:cs typeface="Geneva"/>
              </a:rPr>
            </a:br>
            <a:r>
              <a:rPr lang="en-US" sz="2500" b="1" dirty="0">
                <a:solidFill>
                  <a:srgbClr val="FFFFFF"/>
                </a:solidFill>
                <a:latin typeface="Geneva"/>
                <a:cs typeface="Geneva"/>
              </a:rPr>
              <a:t>~0.01% can bind </a:t>
            </a:r>
            <a:r>
              <a:rPr lang="en-US" sz="2500" b="1" dirty="0" err="1">
                <a:solidFill>
                  <a:srgbClr val="FFFFFF"/>
                </a:solidFill>
                <a:latin typeface="Geneva"/>
                <a:cs typeface="Geneva"/>
              </a:rPr>
              <a:t>ToxMin</a:t>
            </a:r>
            <a:r>
              <a:rPr lang="en-US" sz="2500" b="1" dirty="0">
                <a:solidFill>
                  <a:srgbClr val="FFFFFF"/>
                </a:solidFill>
                <a:latin typeface="Geneva"/>
                <a:cs typeface="Geneva"/>
              </a:rPr>
              <a:t> =</a:t>
            </a:r>
            <a:br>
              <a:rPr lang="en-US" sz="2500" b="1" dirty="0">
                <a:solidFill>
                  <a:srgbClr val="FFFFFF"/>
                </a:solidFill>
                <a:latin typeface="Geneva"/>
                <a:cs typeface="Geneva"/>
              </a:rPr>
            </a:br>
            <a:r>
              <a:rPr lang="en-US" sz="2500" b="1" dirty="0">
                <a:solidFill>
                  <a:srgbClr val="FFFFFF"/>
                </a:solidFill>
                <a:latin typeface="Geneva"/>
                <a:cs typeface="Geneva"/>
              </a:rPr>
              <a:t>1,000 mcg </a:t>
            </a:r>
            <a:r>
              <a:rPr lang="en-US" sz="2500" b="1" dirty="0" err="1">
                <a:solidFill>
                  <a:srgbClr val="FFFFFF"/>
                </a:solidFill>
                <a:latin typeface="Geneva"/>
                <a:cs typeface="Geneva"/>
              </a:rPr>
              <a:t>ascorbate</a:t>
            </a:r>
            <a:r>
              <a:rPr lang="en-US" sz="2500" b="1" dirty="0">
                <a:solidFill>
                  <a:srgbClr val="FFFFFF"/>
                </a:solidFill>
                <a:latin typeface="Geneva"/>
                <a:cs typeface="Geneva"/>
              </a:rPr>
              <a:t/>
            </a:r>
            <a:br>
              <a:rPr lang="en-US" sz="2500" b="1" dirty="0">
                <a:solidFill>
                  <a:srgbClr val="FFFFFF"/>
                </a:solidFill>
                <a:latin typeface="Geneva"/>
                <a:cs typeface="Geneva"/>
              </a:rPr>
            </a:br>
            <a:r>
              <a:rPr lang="en-US" sz="2500" b="1" dirty="0">
                <a:solidFill>
                  <a:srgbClr val="FFFFFF"/>
                </a:solidFill>
                <a:latin typeface="Geneva"/>
                <a:cs typeface="Geneva"/>
              </a:rPr>
              <a:t>binds ~0.1 µ</a:t>
            </a:r>
            <a:r>
              <a:rPr lang="en-US" sz="2500" b="1" dirty="0" err="1">
                <a:solidFill>
                  <a:srgbClr val="FFFFFF"/>
                </a:solidFill>
                <a:latin typeface="Geneva"/>
                <a:cs typeface="Geneva"/>
              </a:rPr>
              <a:t>mol</a:t>
            </a:r>
            <a:r>
              <a:rPr lang="en-US" sz="2500" b="1" dirty="0">
                <a:solidFill>
                  <a:srgbClr val="FFFFFF"/>
                </a:solidFill>
                <a:latin typeface="Geneva"/>
                <a:cs typeface="Geneva"/>
              </a:rPr>
              <a:t> </a:t>
            </a:r>
            <a:r>
              <a:rPr lang="en-US" sz="2500" b="1" dirty="0" err="1">
                <a:solidFill>
                  <a:srgbClr val="FFFFFF"/>
                </a:solidFill>
                <a:latin typeface="Geneva"/>
                <a:cs typeface="Geneva"/>
              </a:rPr>
              <a:t>ToxMin</a:t>
            </a:r>
            <a:r>
              <a:rPr lang="en-US" sz="2500" b="1" dirty="0">
                <a:solidFill>
                  <a:srgbClr val="FFFFFF"/>
                </a:solidFill>
                <a:latin typeface="Geneva"/>
                <a:cs typeface="Geneva"/>
              </a:rPr>
              <a:t> = </a:t>
            </a:r>
            <a:br>
              <a:rPr lang="en-US" sz="2500" b="1" dirty="0">
                <a:solidFill>
                  <a:srgbClr val="FFFFFF"/>
                </a:solidFill>
                <a:latin typeface="Geneva"/>
                <a:cs typeface="Geneva"/>
              </a:rPr>
            </a:br>
            <a:r>
              <a:rPr lang="en-US" sz="2500" b="1" dirty="0">
                <a:solidFill>
                  <a:srgbClr val="FFFFFF"/>
                </a:solidFill>
                <a:latin typeface="Geneva"/>
                <a:cs typeface="Geneva"/>
              </a:rPr>
              <a:t>~ 10 mcg </a:t>
            </a:r>
            <a:r>
              <a:rPr lang="en-US" sz="2500" b="1" dirty="0" err="1">
                <a:solidFill>
                  <a:srgbClr val="FFFFFF"/>
                </a:solidFill>
                <a:latin typeface="Geneva"/>
                <a:cs typeface="Geneva"/>
              </a:rPr>
              <a:t>ToxMin</a:t>
            </a:r>
            <a:r>
              <a:rPr lang="en-US" sz="2500" b="1" dirty="0">
                <a:solidFill>
                  <a:srgbClr val="FFFFFF"/>
                </a:solidFill>
                <a:latin typeface="Geneva"/>
                <a:cs typeface="Geneva"/>
              </a:rPr>
              <a:t> / </a:t>
            </a:r>
            <a:r>
              <a:rPr lang="en-US" sz="2500" b="1" dirty="0" err="1">
                <a:solidFill>
                  <a:srgbClr val="FFFFFF"/>
                </a:solidFill>
                <a:latin typeface="Geneva"/>
                <a:cs typeface="Geneva"/>
              </a:rPr>
              <a:t>gm</a:t>
            </a:r>
            <a:r>
              <a:rPr lang="en-US" sz="2500" b="1" dirty="0">
                <a:solidFill>
                  <a:srgbClr val="FFFFFF"/>
                </a:solidFill>
                <a:latin typeface="Geneva"/>
                <a:cs typeface="Geneva"/>
              </a:rPr>
              <a:t> </a:t>
            </a:r>
            <a:r>
              <a:rPr lang="en-US" sz="2500" b="1" dirty="0" err="1">
                <a:solidFill>
                  <a:srgbClr val="FFFFFF"/>
                </a:solidFill>
                <a:latin typeface="Geneva"/>
                <a:cs typeface="Geneva"/>
              </a:rPr>
              <a:t>Asc</a:t>
            </a:r>
            <a:r>
              <a:rPr lang="en-US" sz="2500" b="1" dirty="0">
                <a:solidFill>
                  <a:srgbClr val="FFFFFF"/>
                </a:solidFill>
                <a:latin typeface="Geneva"/>
                <a:cs typeface="Geneva"/>
              </a:rPr>
              <a:t/>
            </a:r>
            <a:br>
              <a:rPr lang="en-US" sz="2500" b="1" dirty="0">
                <a:solidFill>
                  <a:srgbClr val="FFFFFF"/>
                </a:solidFill>
                <a:latin typeface="Geneva"/>
                <a:cs typeface="Geneva"/>
              </a:rPr>
            </a:br>
            <a:r>
              <a:rPr lang="en-US" sz="2500" b="1" dirty="0">
                <a:solidFill>
                  <a:srgbClr val="FFFFFF"/>
                </a:solidFill>
                <a:latin typeface="Geneva"/>
                <a:cs typeface="Geneva"/>
              </a:rPr>
              <a:t/>
            </a:r>
            <a:br>
              <a:rPr lang="en-US" sz="2500" b="1" dirty="0">
                <a:solidFill>
                  <a:srgbClr val="FFFFFF"/>
                </a:solidFill>
                <a:latin typeface="Geneva"/>
                <a:cs typeface="Geneva"/>
              </a:rPr>
            </a:br>
            <a:r>
              <a:rPr lang="en-US" sz="2500" b="1" dirty="0">
                <a:solidFill>
                  <a:srgbClr val="FFFFFF"/>
                </a:solidFill>
                <a:latin typeface="Geneva"/>
                <a:cs typeface="Geneva"/>
              </a:rPr>
              <a:t>Daily </a:t>
            </a:r>
            <a:r>
              <a:rPr lang="en-US" sz="2500" b="1" dirty="0" err="1">
                <a:solidFill>
                  <a:srgbClr val="FFFFFF"/>
                </a:solidFill>
                <a:latin typeface="Geneva"/>
                <a:cs typeface="Geneva"/>
              </a:rPr>
              <a:t>ToxMin</a:t>
            </a:r>
            <a:r>
              <a:rPr lang="en-US" sz="2500" b="1" dirty="0">
                <a:solidFill>
                  <a:srgbClr val="FFFFFF"/>
                </a:solidFill>
                <a:latin typeface="Geneva"/>
                <a:cs typeface="Geneva"/>
              </a:rPr>
              <a:t> exposure =</a:t>
            </a:r>
            <a:br>
              <a:rPr lang="en-US" sz="2500" b="1" dirty="0">
                <a:solidFill>
                  <a:srgbClr val="FFFFFF"/>
                </a:solidFill>
                <a:latin typeface="Geneva"/>
                <a:cs typeface="Geneva"/>
              </a:rPr>
            </a:br>
            <a:r>
              <a:rPr lang="en-US" sz="2500" b="1" dirty="0">
                <a:solidFill>
                  <a:srgbClr val="FFFFFF"/>
                </a:solidFill>
                <a:latin typeface="Geneva"/>
                <a:cs typeface="Geneva"/>
              </a:rPr>
              <a:t>~ 2 </a:t>
            </a:r>
            <a:r>
              <a:rPr lang="en-US" sz="2500" b="1" dirty="0" err="1">
                <a:solidFill>
                  <a:srgbClr val="FFFFFF"/>
                </a:solidFill>
                <a:latin typeface="Geneva"/>
                <a:cs typeface="Geneva"/>
              </a:rPr>
              <a:t>gm</a:t>
            </a:r>
            <a:r>
              <a:rPr lang="en-US" sz="2500" b="1" dirty="0">
                <a:solidFill>
                  <a:srgbClr val="FFFFFF"/>
                </a:solidFill>
                <a:latin typeface="Geneva"/>
                <a:cs typeface="Geneva"/>
              </a:rPr>
              <a:t> </a:t>
            </a:r>
            <a:r>
              <a:rPr lang="en-US" sz="2500" b="1" dirty="0" err="1">
                <a:solidFill>
                  <a:srgbClr val="FFFFFF"/>
                </a:solidFill>
                <a:latin typeface="Geneva"/>
                <a:cs typeface="Geneva"/>
              </a:rPr>
              <a:t>ascorbate</a:t>
            </a:r>
            <a:r>
              <a:rPr lang="en-US" sz="2500" b="1" dirty="0">
                <a:solidFill>
                  <a:srgbClr val="FFFFFF"/>
                </a:solidFill>
                <a:latin typeface="Geneva"/>
                <a:cs typeface="Geneva"/>
              </a:rPr>
              <a:t>/day to</a:t>
            </a:r>
            <a:br>
              <a:rPr lang="en-US" sz="2500" b="1" dirty="0">
                <a:solidFill>
                  <a:srgbClr val="FFFFFF"/>
                </a:solidFill>
                <a:latin typeface="Geneva"/>
                <a:cs typeface="Geneva"/>
              </a:rPr>
            </a:br>
            <a:r>
              <a:rPr lang="en-US" sz="2500" b="1" dirty="0">
                <a:solidFill>
                  <a:srgbClr val="FFFFFF"/>
                </a:solidFill>
                <a:latin typeface="Geneva"/>
                <a:cs typeface="Geneva"/>
              </a:rPr>
              <a:t>safely protect &amp; excrete</a:t>
            </a:r>
            <a:endParaRPr lang="en-US" sz="2500" dirty="0">
              <a:solidFill>
                <a:srgbClr val="FFFFFF"/>
              </a:solidFill>
              <a:latin typeface="Geneva"/>
              <a:cs typeface="Geneva"/>
            </a:endParaRPr>
          </a:p>
        </p:txBody>
      </p:sp>
      <p:pic>
        <p:nvPicPr>
          <p:cNvPr id="13" name="Picture 4" descr="800px-VitaminC"/>
          <p:cNvPicPr>
            <a:picLocks noChangeAspect="1" noChangeArrowheads="1"/>
          </p:cNvPicPr>
          <p:nvPr/>
        </p:nvPicPr>
        <p:blipFill>
          <a:blip r:embed="rId2" cstate="print">
            <a:extLst/>
          </a:blip>
          <a:srcRect/>
          <a:stretch>
            <a:fillRect/>
          </a:stretch>
        </p:blipFill>
        <p:spPr>
          <a:xfrm>
            <a:off x="1204002" y="3444480"/>
            <a:ext cx="5418005" cy="406532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9557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50161" y="134768"/>
            <a:ext cx="11702892" cy="783703"/>
          </a:xfrm>
        </p:spPr>
        <p:txBody>
          <a:bodyPr/>
          <a:lstStyle/>
          <a:p>
            <a:r>
              <a:rPr lang="en-US" altLang="ja-JP" sz="4000" dirty="0">
                <a:latin typeface="Century Gothic" pitchFamily="34" charset="0"/>
              </a:rPr>
              <a:t> </a:t>
            </a:r>
            <a:endParaRPr lang="en-US" sz="4000" dirty="0">
              <a:latin typeface="Century Gothic" pitchFamily="34" charset="0"/>
            </a:endParaRPr>
          </a:p>
        </p:txBody>
      </p:sp>
      <p:cxnSp>
        <p:nvCxnSpPr>
          <p:cNvPr id="9" name="Straight Arrow Connector 8"/>
          <p:cNvCxnSpPr/>
          <p:nvPr/>
        </p:nvCxnSpPr>
        <p:spPr>
          <a:xfrm flipH="1" flipV="1">
            <a:off x="6109728" y="4241303"/>
            <a:ext cx="1300321" cy="1051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684719" y="3549394"/>
            <a:ext cx="1961368" cy="12176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432495" y="8333205"/>
            <a:ext cx="11373358" cy="1331655"/>
          </a:xfrm>
          <a:prstGeom prst="rect">
            <a:avLst/>
          </a:prstGeom>
        </p:spPr>
        <p:txBody>
          <a:bodyPr wrap="square" lIns="130055" tIns="65028" rIns="130055" bIns="65028">
            <a:spAutoFit/>
          </a:bodyPr>
          <a:lstStyle/>
          <a:p>
            <a:r>
              <a:rPr lang="en-US" b="1" dirty="0">
                <a:solidFill>
                  <a:srgbClr val="FFFFFF"/>
                </a:solidFill>
              </a:rPr>
              <a:t>Andrea </a:t>
            </a:r>
            <a:r>
              <a:rPr lang="en-US" b="1" dirty="0" err="1">
                <a:solidFill>
                  <a:srgbClr val="FFFFFF"/>
                </a:solidFill>
              </a:rPr>
              <a:t>Baccarelli</a:t>
            </a:r>
            <a:r>
              <a:rPr lang="en-US" b="1" dirty="0">
                <a:solidFill>
                  <a:srgbClr val="FFFFFF"/>
                </a:solidFill>
              </a:rPr>
              <a:t>, </a:t>
            </a:r>
            <a:r>
              <a:rPr lang="en-US" b="1" dirty="0" err="1">
                <a:solidFill>
                  <a:srgbClr val="FFFFFF"/>
                </a:solidFill>
              </a:rPr>
              <a:t>Michiel</a:t>
            </a:r>
            <a:r>
              <a:rPr lang="en-US" b="1" dirty="0">
                <a:solidFill>
                  <a:srgbClr val="FFFFFF"/>
                </a:solidFill>
              </a:rPr>
              <a:t> </a:t>
            </a:r>
            <a:r>
              <a:rPr lang="en-US" b="1" dirty="0" err="1">
                <a:solidFill>
                  <a:srgbClr val="FFFFFF"/>
                </a:solidFill>
              </a:rPr>
              <a:t>Rienstra</a:t>
            </a:r>
            <a:r>
              <a:rPr lang="en-US" b="1" dirty="0">
                <a:solidFill>
                  <a:srgbClr val="FFFFFF"/>
                </a:solidFill>
              </a:rPr>
              <a:t>  </a:t>
            </a:r>
            <a:r>
              <a:rPr lang="en-US" b="1" dirty="0" err="1">
                <a:solidFill>
                  <a:srgbClr val="FFFFFF"/>
                </a:solidFill>
              </a:rPr>
              <a:t>Emelia</a:t>
            </a:r>
            <a:r>
              <a:rPr lang="en-US" b="1" dirty="0">
                <a:solidFill>
                  <a:srgbClr val="FFFFFF"/>
                </a:solidFill>
              </a:rPr>
              <a:t> J. Benjamin. Cardiovascular Epigenetics Basic Concepts and Results From Animal and Human Studies. </a:t>
            </a:r>
            <a:r>
              <a:rPr lang="en-US" b="1" i="1" dirty="0">
                <a:solidFill>
                  <a:srgbClr val="FFFFFF"/>
                </a:solidFill>
              </a:rPr>
              <a:t>Circulation: Cardiovascular Genetics. </a:t>
            </a:r>
            <a:r>
              <a:rPr lang="en-US" b="1" dirty="0">
                <a:solidFill>
                  <a:srgbClr val="FFFFFF"/>
                </a:solidFill>
              </a:rPr>
              <a:t>2010; 3: 567-573. </a:t>
            </a:r>
          </a:p>
        </p:txBody>
      </p:sp>
      <p:sp>
        <p:nvSpPr>
          <p:cNvPr id="11" name="Title 1"/>
          <p:cNvSpPr txBox="1">
            <a:spLocks/>
          </p:cNvSpPr>
          <p:nvPr/>
        </p:nvSpPr>
        <p:spPr>
          <a:xfrm>
            <a:off x="802561" y="287168"/>
            <a:ext cx="11702892" cy="783703"/>
          </a:xfrm>
          <a:prstGeom prst="rect">
            <a:avLst/>
          </a:prstGeom>
        </p:spPr>
        <p:txBody>
          <a:bodyPr vert="horz" lIns="130055" tIns="65028" rIns="130055" bIns="65028" rtlCol="0" anchor="ctr">
            <a:noAutofit/>
          </a:bodyPr>
          <a:lstStyle>
            <a:lvl1pPr algn="l" defTabSz="650276" rtl="0" eaLnBrk="1" latinLnBrk="0" hangingPunct="1">
              <a:spcBef>
                <a:spcPct val="0"/>
              </a:spcBef>
              <a:buNone/>
              <a:defRPr sz="5100" kern="1200">
                <a:solidFill>
                  <a:schemeClr val="tx1"/>
                </a:solidFill>
                <a:latin typeface="Geneva"/>
                <a:ea typeface="+mj-ea"/>
                <a:cs typeface="Geneva"/>
              </a:defRPr>
            </a:lvl1pPr>
          </a:lstStyle>
          <a:p>
            <a:r>
              <a:rPr lang="en-US" sz="4600" b="1" dirty="0">
                <a:solidFill>
                  <a:srgbClr val="FFFFFF"/>
                </a:solidFill>
              </a:rPr>
              <a:t>Cardiovascular Epigenetics: </a:t>
            </a:r>
            <a:r>
              <a:rPr lang="en-US" sz="4600" b="1" dirty="0">
                <a:solidFill>
                  <a:srgbClr val="FFFF00"/>
                </a:solidFill>
              </a:rPr>
              <a:t>92% choices</a:t>
            </a:r>
          </a:p>
        </p:txBody>
      </p:sp>
      <p:pic>
        <p:nvPicPr>
          <p:cNvPr id="5" name="Picture 4"/>
          <p:cNvPicPr>
            <a:picLocks noChangeAspect="1"/>
          </p:cNvPicPr>
          <p:nvPr/>
        </p:nvPicPr>
        <p:blipFill>
          <a:blip r:embed="rId3"/>
          <a:stretch>
            <a:fillRect/>
          </a:stretch>
        </p:blipFill>
        <p:spPr>
          <a:xfrm>
            <a:off x="1128378" y="1423569"/>
            <a:ext cx="10746457" cy="6727380"/>
          </a:xfrm>
          <a:prstGeom prst="roundRect">
            <a:avLst>
              <a:gd name="adj" fmla="val 8594"/>
            </a:avLst>
          </a:prstGeom>
          <a:solidFill>
            <a:srgbClr val="FFFFFF">
              <a:shade val="85000"/>
            </a:srgbClr>
          </a:solidFill>
          <a:ln>
            <a:noFill/>
          </a:ln>
          <a:effectLst>
            <a:reflection blurRad="12700" stA="14000" endPos="28000" dist="5000" dir="5400000" sy="-100000" algn="bl" rotWithShape="0"/>
          </a:effectLst>
        </p:spPr>
      </p:pic>
      <p:pic>
        <p:nvPicPr>
          <p:cNvPr id="8" name="Picture 7" descr="color-squa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2496641"/>
            <a:ext cx="484648" cy="4540734"/>
          </a:xfrm>
          <a:prstGeom prst="rect">
            <a:avLst/>
          </a:prstGeom>
        </p:spPr>
      </p:pic>
    </p:spTree>
    <p:extLst>
      <p:ext uri="{BB962C8B-B14F-4D97-AF65-F5344CB8AC3E}">
        <p14:creationId xmlns:p14="http://schemas.microsoft.com/office/powerpoint/2010/main" val="660488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74CF7">
                <a:alpha val="39000"/>
              </a:srgbClr>
            </a:gs>
            <a:gs pos="100000">
              <a:srgbClr val="34267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1" name="Rectangle 10"/>
          <p:cNvSpPr/>
          <p:nvPr/>
        </p:nvSpPr>
        <p:spPr>
          <a:xfrm>
            <a:off x="514689" y="1883775"/>
            <a:ext cx="11702892" cy="7305331"/>
          </a:xfrm>
          <a:prstGeom prst="rect">
            <a:avLst/>
          </a:prstGeom>
          <a:solidFill>
            <a:srgbClr val="34267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8" name="Rectangle 7"/>
          <p:cNvSpPr/>
          <p:nvPr/>
        </p:nvSpPr>
        <p:spPr>
          <a:xfrm>
            <a:off x="-1" y="0"/>
            <a:ext cx="13003213" cy="1489972"/>
          </a:xfrm>
          <a:prstGeom prst="rect">
            <a:avLst/>
          </a:prstGeom>
          <a:solidFill>
            <a:srgbClr val="674CF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9" name="Title 1"/>
          <p:cNvSpPr>
            <a:spLocks noGrp="1"/>
          </p:cNvSpPr>
          <p:nvPr>
            <p:ph type="title"/>
          </p:nvPr>
        </p:nvSpPr>
        <p:spPr>
          <a:xfrm>
            <a:off x="650161" y="-680"/>
            <a:ext cx="12353052" cy="1304405"/>
          </a:xfrm>
        </p:spPr>
        <p:txBody>
          <a:bodyPr>
            <a:noAutofit/>
          </a:bodyPr>
          <a:lstStyle/>
          <a:p>
            <a:r>
              <a:rPr lang="en-US" sz="4600" dirty="0" err="1" smtClean="0">
                <a:solidFill>
                  <a:schemeClr val="bg1"/>
                </a:solidFill>
              </a:rPr>
              <a:t>Ascorbate</a:t>
            </a:r>
            <a:r>
              <a:rPr lang="en-US" sz="4600" dirty="0" smtClean="0">
                <a:solidFill>
                  <a:schemeClr val="bg1"/>
                </a:solidFill>
              </a:rPr>
              <a:t> needs </a:t>
            </a:r>
            <a:r>
              <a:rPr lang="en-US" sz="4600" dirty="0">
                <a:solidFill>
                  <a:schemeClr val="bg1"/>
                </a:solidFill>
              </a:rPr>
              <a:t>from 4-100+ g/</a:t>
            </a:r>
            <a:r>
              <a:rPr lang="en-US" sz="4600" dirty="0" smtClean="0">
                <a:solidFill>
                  <a:schemeClr val="bg1"/>
                </a:solidFill>
              </a:rPr>
              <a:t>day</a:t>
            </a:r>
            <a:endParaRPr lang="en-US" sz="4600" dirty="0">
              <a:solidFill>
                <a:schemeClr val="bg1"/>
              </a:solidFill>
            </a:endParaRPr>
          </a:p>
        </p:txBody>
      </p:sp>
      <p:graphicFrame>
        <p:nvGraphicFramePr>
          <p:cNvPr id="7" name="Object 82"/>
          <p:cNvGraphicFramePr>
            <a:graphicFrameLocks noChangeAspect="1"/>
          </p:cNvGraphicFramePr>
          <p:nvPr>
            <p:extLst>
              <p:ext uri="{D42A27DB-BD31-4B8C-83A1-F6EECF244321}">
                <p14:modId xmlns:p14="http://schemas.microsoft.com/office/powerpoint/2010/main" val="3194212542"/>
              </p:ext>
            </p:extLst>
          </p:nvPr>
        </p:nvGraphicFramePr>
        <p:xfrm>
          <a:off x="694600" y="1900706"/>
          <a:ext cx="11429314" cy="7305331"/>
        </p:xfrm>
        <a:graphic>
          <a:graphicData uri="http://schemas.openxmlformats.org/presentationml/2006/ole">
            <mc:AlternateContent xmlns:mc="http://schemas.openxmlformats.org/markup-compatibility/2006">
              <mc:Choice xmlns:v="urn:schemas-microsoft-com:vml" Requires="v">
                <p:oleObj spid="_x0000_s1220" name="Worksheet" r:id="rId4" imgW="7305120" imgH="4662720" progId="Excel.Sheet.8">
                  <p:embed/>
                </p:oleObj>
              </mc:Choice>
              <mc:Fallback>
                <p:oleObj name="Worksheet" r:id="rId4" imgW="7305120" imgH="466272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600" y="1900706"/>
                        <a:ext cx="11429314" cy="7305331"/>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5695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74CF7">
                <a:alpha val="39000"/>
              </a:srgbClr>
            </a:gs>
            <a:gs pos="100000">
              <a:srgbClr val="34267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1" name="Rectangle 10"/>
          <p:cNvSpPr/>
          <p:nvPr/>
        </p:nvSpPr>
        <p:spPr>
          <a:xfrm>
            <a:off x="514689" y="2539726"/>
            <a:ext cx="11702892" cy="5536598"/>
          </a:xfrm>
          <a:prstGeom prst="rect">
            <a:avLst/>
          </a:prstGeom>
          <a:solidFill>
            <a:srgbClr val="34267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8" name="Rectangle 7"/>
          <p:cNvSpPr/>
          <p:nvPr/>
        </p:nvSpPr>
        <p:spPr>
          <a:xfrm>
            <a:off x="-1" y="0"/>
            <a:ext cx="13003213" cy="1489972"/>
          </a:xfrm>
          <a:prstGeom prst="rect">
            <a:avLst/>
          </a:prstGeom>
          <a:solidFill>
            <a:srgbClr val="674CF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9" name="Title 1"/>
          <p:cNvSpPr>
            <a:spLocks noGrp="1"/>
          </p:cNvSpPr>
          <p:nvPr>
            <p:ph type="title"/>
          </p:nvPr>
        </p:nvSpPr>
        <p:spPr>
          <a:xfrm>
            <a:off x="650161" y="-680"/>
            <a:ext cx="12353052" cy="1304405"/>
          </a:xfrm>
        </p:spPr>
        <p:txBody>
          <a:bodyPr>
            <a:noAutofit/>
          </a:bodyPr>
          <a:lstStyle/>
          <a:p>
            <a:r>
              <a:rPr lang="en-US" sz="4600" dirty="0">
                <a:solidFill>
                  <a:schemeClr val="bg1"/>
                </a:solidFill>
              </a:rPr>
              <a:t>Predictive Biomarkers: Helpful synergists</a:t>
            </a:r>
          </a:p>
        </p:txBody>
      </p:sp>
      <p:sp>
        <p:nvSpPr>
          <p:cNvPr id="6" name="TextBox 5"/>
          <p:cNvSpPr txBox="1">
            <a:spLocks noChangeArrowheads="1"/>
          </p:cNvSpPr>
          <p:nvPr/>
        </p:nvSpPr>
        <p:spPr bwMode="auto">
          <a:xfrm>
            <a:off x="483123" y="2684822"/>
            <a:ext cx="11815749" cy="60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100" dirty="0" smtClean="0">
                <a:solidFill>
                  <a:srgbClr val="FFFFFF"/>
                </a:solidFill>
                <a:latin typeface="Geneva"/>
                <a:cs typeface="Geneva"/>
              </a:rPr>
              <a:t>Flavonoids </a:t>
            </a:r>
            <a:r>
              <a:rPr lang="en-US" sz="3100" dirty="0">
                <a:solidFill>
                  <a:srgbClr val="FFFFFF"/>
                </a:solidFill>
                <a:latin typeface="Geneva"/>
                <a:cs typeface="Geneva"/>
              </a:rPr>
              <a:t>&amp; </a:t>
            </a:r>
            <a:r>
              <a:rPr lang="en-US" sz="3100" dirty="0" err="1">
                <a:solidFill>
                  <a:srgbClr val="FFFFFF"/>
                </a:solidFill>
                <a:latin typeface="Geneva"/>
                <a:cs typeface="Geneva"/>
              </a:rPr>
              <a:t>Flavanols</a:t>
            </a:r>
            <a:r>
              <a:rPr lang="en-US" sz="3100" dirty="0">
                <a:solidFill>
                  <a:srgbClr val="FFFFFF"/>
                </a:solidFill>
                <a:latin typeface="Geneva"/>
                <a:cs typeface="Geneva"/>
              </a:rPr>
              <a:t>… </a:t>
            </a:r>
            <a:r>
              <a:rPr lang="en-US" sz="3100" dirty="0" err="1">
                <a:solidFill>
                  <a:srgbClr val="FFFFFF"/>
                </a:solidFill>
                <a:latin typeface="Geneva"/>
                <a:cs typeface="Geneva"/>
              </a:rPr>
              <a:t>Polyphenolic</a:t>
            </a:r>
            <a:r>
              <a:rPr lang="en-US" sz="3100" dirty="0">
                <a:solidFill>
                  <a:srgbClr val="FFFFFF"/>
                </a:solidFill>
                <a:latin typeface="Geneva"/>
                <a:cs typeface="Geneva"/>
              </a:rPr>
              <a:t> </a:t>
            </a:r>
            <a:r>
              <a:rPr lang="en-US" sz="3100" dirty="0" err="1">
                <a:solidFill>
                  <a:srgbClr val="FFFFFF"/>
                </a:solidFill>
                <a:latin typeface="Geneva"/>
                <a:cs typeface="Geneva"/>
              </a:rPr>
              <a:t>Ascorbate</a:t>
            </a:r>
            <a:r>
              <a:rPr lang="en-US" sz="3100" dirty="0">
                <a:solidFill>
                  <a:srgbClr val="FFFFFF"/>
                </a:solidFill>
                <a:latin typeface="Geneva"/>
                <a:cs typeface="Geneva"/>
              </a:rPr>
              <a:t> synergists</a:t>
            </a:r>
          </a:p>
        </p:txBody>
      </p:sp>
      <p:sp>
        <p:nvSpPr>
          <p:cNvPr id="10" name="Rectangle 9"/>
          <p:cNvSpPr>
            <a:spLocks noChangeArrowheads="1"/>
          </p:cNvSpPr>
          <p:nvPr/>
        </p:nvSpPr>
        <p:spPr bwMode="auto">
          <a:xfrm>
            <a:off x="514689" y="4134882"/>
            <a:ext cx="11784183" cy="314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55" tIns="65028" rIns="130055" bIns="65028">
            <a:spAutoFit/>
          </a:bodyPr>
          <a:lstStyle/>
          <a:p>
            <a:r>
              <a:rPr lang="en-US" sz="2800" b="1" dirty="0" err="1">
                <a:solidFill>
                  <a:srgbClr val="FFFF00"/>
                </a:solidFill>
                <a:latin typeface="Geneva"/>
                <a:cs typeface="Geneva"/>
              </a:rPr>
              <a:t>Quercetin</a:t>
            </a:r>
            <a:r>
              <a:rPr lang="en-US" sz="2800" b="1" dirty="0">
                <a:solidFill>
                  <a:srgbClr val="FFFF00"/>
                </a:solidFill>
                <a:latin typeface="Geneva"/>
                <a:cs typeface="Geneva"/>
              </a:rPr>
              <a:t> </a:t>
            </a:r>
            <a:r>
              <a:rPr lang="en-US" sz="2800" b="1" dirty="0" err="1">
                <a:solidFill>
                  <a:srgbClr val="FFFF00"/>
                </a:solidFill>
                <a:latin typeface="Geneva"/>
                <a:cs typeface="Geneva"/>
              </a:rPr>
              <a:t>dihydrate</a:t>
            </a:r>
            <a:r>
              <a:rPr lang="en-US" sz="2800" b="1" dirty="0">
                <a:solidFill>
                  <a:srgbClr val="FFFF00"/>
                </a:solidFill>
                <a:latin typeface="Geneva"/>
                <a:cs typeface="Geneva"/>
              </a:rPr>
              <a:t> 0.5-20 g + soluble OPC </a:t>
            </a:r>
            <a:br>
              <a:rPr lang="en-US" sz="2800" b="1" dirty="0">
                <a:solidFill>
                  <a:srgbClr val="FFFF00"/>
                </a:solidFill>
                <a:latin typeface="Geneva"/>
                <a:cs typeface="Geneva"/>
              </a:rPr>
            </a:br>
            <a:r>
              <a:rPr lang="en-US" altLang="ja-JP" sz="2800" b="1" dirty="0">
                <a:solidFill>
                  <a:srgbClr val="FFFF00"/>
                </a:solidFill>
                <a:latin typeface="Geneva"/>
                <a:cs typeface="Geneva"/>
              </a:rPr>
              <a:t>±</a:t>
            </a:r>
            <a:r>
              <a:rPr lang="en-US" sz="2800" b="1" dirty="0">
                <a:solidFill>
                  <a:srgbClr val="FFFF00"/>
                </a:solidFill>
                <a:latin typeface="Geneva"/>
                <a:cs typeface="Geneva"/>
              </a:rPr>
              <a:t> pomegranate, </a:t>
            </a:r>
            <a:r>
              <a:rPr lang="en-US" sz="2800" b="1" dirty="0" err="1">
                <a:solidFill>
                  <a:srgbClr val="FFFF00"/>
                </a:solidFill>
                <a:latin typeface="Geneva"/>
                <a:cs typeface="Geneva"/>
              </a:rPr>
              <a:t>tabsules</a:t>
            </a:r>
            <a:r>
              <a:rPr lang="en-US" sz="2800" b="1" dirty="0">
                <a:solidFill>
                  <a:srgbClr val="FFFF00"/>
                </a:solidFill>
                <a:latin typeface="Geneva"/>
                <a:cs typeface="Geneva"/>
              </a:rPr>
              <a:t>, based on oxidative stress need</a:t>
            </a:r>
          </a:p>
          <a:p>
            <a:endParaRPr lang="en-US" sz="2800" dirty="0">
              <a:solidFill>
                <a:srgbClr val="FFFFFF"/>
              </a:solidFill>
              <a:latin typeface="Geneva"/>
              <a:cs typeface="Geneva"/>
            </a:endParaRPr>
          </a:p>
          <a:p>
            <a:r>
              <a:rPr lang="en-US" sz="2800" b="1" i="1" dirty="0">
                <a:solidFill>
                  <a:srgbClr val="FFFFFF"/>
                </a:solidFill>
                <a:latin typeface="Geneva"/>
                <a:cs typeface="Geneva"/>
              </a:rPr>
              <a:t>Clinical pearl: </a:t>
            </a:r>
            <a:r>
              <a:rPr lang="en-US" sz="2800" b="1" dirty="0">
                <a:solidFill>
                  <a:srgbClr val="FFFFFF"/>
                </a:solidFill>
                <a:latin typeface="Geneva"/>
                <a:cs typeface="Geneva"/>
              </a:rPr>
              <a:t>Protect &amp; Activate repair; recycles cell </a:t>
            </a:r>
            <a:r>
              <a:rPr lang="en-US" sz="2800" b="1" dirty="0" err="1">
                <a:solidFill>
                  <a:srgbClr val="FFFFFF"/>
                </a:solidFill>
                <a:latin typeface="Geneva"/>
                <a:cs typeface="Geneva"/>
              </a:rPr>
              <a:t>ascorbate</a:t>
            </a:r>
            <a:r>
              <a:rPr lang="en-US" sz="2800" b="1" dirty="0">
                <a:solidFill>
                  <a:srgbClr val="FFFFFF"/>
                </a:solidFill>
                <a:latin typeface="Geneva"/>
                <a:cs typeface="Geneva"/>
              </a:rPr>
              <a:t/>
            </a:r>
            <a:br>
              <a:rPr lang="en-US" sz="2800" b="1" dirty="0">
                <a:solidFill>
                  <a:srgbClr val="FFFFFF"/>
                </a:solidFill>
                <a:latin typeface="Geneva"/>
                <a:cs typeface="Geneva"/>
              </a:rPr>
            </a:br>
            <a:r>
              <a:rPr lang="en-US" sz="2800" b="1" dirty="0">
                <a:solidFill>
                  <a:srgbClr val="FFFFFF"/>
                </a:solidFill>
                <a:latin typeface="Geneva"/>
                <a:cs typeface="Geneva"/>
              </a:rPr>
              <a:t>Safer, </a:t>
            </a:r>
            <a:r>
              <a:rPr lang="en-US" sz="2800" b="1" dirty="0" smtClean="0">
                <a:solidFill>
                  <a:srgbClr val="FFFFFF"/>
                </a:solidFill>
                <a:latin typeface="Geneva"/>
                <a:cs typeface="Geneva"/>
              </a:rPr>
              <a:t>synergistic… </a:t>
            </a:r>
            <a:r>
              <a:rPr lang="en-US" sz="2800" b="1" dirty="0">
                <a:solidFill>
                  <a:srgbClr val="FFFFFF"/>
                </a:solidFill>
                <a:latin typeface="Geneva"/>
                <a:cs typeface="Geneva"/>
              </a:rPr>
              <a:t>anti-histaminic, steroid sparing</a:t>
            </a:r>
            <a:br>
              <a:rPr lang="en-US" sz="2800" b="1" dirty="0">
                <a:solidFill>
                  <a:srgbClr val="FFFFFF"/>
                </a:solidFill>
                <a:latin typeface="Geneva"/>
                <a:cs typeface="Geneva"/>
              </a:rPr>
            </a:br>
            <a:r>
              <a:rPr lang="en-US" sz="2800" b="1" dirty="0" smtClean="0">
                <a:solidFill>
                  <a:srgbClr val="FFFFFF"/>
                </a:solidFill>
                <a:latin typeface="Geneva"/>
                <a:cs typeface="Geneva"/>
              </a:rPr>
              <a:t/>
            </a:r>
            <a:br>
              <a:rPr lang="en-US" sz="2800" b="1" dirty="0" smtClean="0">
                <a:solidFill>
                  <a:srgbClr val="FFFFFF"/>
                </a:solidFill>
                <a:latin typeface="Geneva"/>
                <a:cs typeface="Geneva"/>
              </a:rPr>
            </a:br>
            <a:r>
              <a:rPr lang="en-US" sz="2800" b="1" dirty="0" smtClean="0">
                <a:solidFill>
                  <a:srgbClr val="FFFFFF"/>
                </a:solidFill>
                <a:latin typeface="Geneva"/>
                <a:cs typeface="Geneva"/>
              </a:rPr>
              <a:t>Activate </a:t>
            </a:r>
            <a:r>
              <a:rPr lang="en-US" sz="2800" b="1" dirty="0">
                <a:solidFill>
                  <a:srgbClr val="FFFFFF"/>
                </a:solidFill>
                <a:latin typeface="Geneva"/>
                <a:cs typeface="Geneva"/>
              </a:rPr>
              <a:t>elective </a:t>
            </a:r>
            <a:r>
              <a:rPr lang="en-US" sz="2800" b="1" dirty="0" err="1">
                <a:solidFill>
                  <a:srgbClr val="FFFFFF"/>
                </a:solidFill>
                <a:latin typeface="Geneva"/>
                <a:cs typeface="Geneva"/>
              </a:rPr>
              <a:t>protectives</a:t>
            </a:r>
            <a:r>
              <a:rPr lang="en-US" sz="2800" b="1" dirty="0">
                <a:solidFill>
                  <a:srgbClr val="FFFFFF"/>
                </a:solidFill>
                <a:latin typeface="Geneva"/>
                <a:cs typeface="Geneva"/>
              </a:rPr>
              <a:t>, detox, recycling</a:t>
            </a:r>
            <a:endParaRPr lang="en-US" sz="2800" dirty="0">
              <a:solidFill>
                <a:srgbClr val="FFFFFF"/>
              </a:solidFill>
              <a:latin typeface="Geneva"/>
              <a:cs typeface="Geneva"/>
            </a:endParaRP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b="80746"/>
          <a:stretch/>
        </p:blipFill>
        <p:spPr bwMode="auto">
          <a:xfrm>
            <a:off x="0" y="1489972"/>
            <a:ext cx="13003213" cy="5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7"/>
          <p:cNvSpPr txBox="1">
            <a:spLocks noChangeArrowheads="1"/>
          </p:cNvSpPr>
          <p:nvPr/>
        </p:nvSpPr>
        <p:spPr bwMode="auto">
          <a:xfrm>
            <a:off x="650161" y="8017532"/>
            <a:ext cx="11050747" cy="167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b="1" dirty="0">
                <a:solidFill>
                  <a:schemeClr val="bg1"/>
                </a:solidFill>
                <a:latin typeface="Calibri"/>
                <a:cs typeface="Calibri"/>
              </a:rPr>
              <a:t>Middleton, E. </a:t>
            </a:r>
            <a:r>
              <a:rPr lang="en-US" sz="2000" b="1" i="1" dirty="0">
                <a:solidFill>
                  <a:schemeClr val="bg1"/>
                </a:solidFill>
                <a:latin typeface="Calibri"/>
                <a:cs typeface="Calibri"/>
              </a:rPr>
              <a:t>et al</a:t>
            </a:r>
            <a:r>
              <a:rPr lang="en-US" sz="2000" b="1" dirty="0">
                <a:solidFill>
                  <a:schemeClr val="bg1"/>
                </a:solidFill>
                <a:latin typeface="Calibri"/>
                <a:cs typeface="Calibri"/>
              </a:rPr>
              <a:t>. The effects of plant flavonoids on mammalian cells: implications for inflammation, heart disease and cancer. </a:t>
            </a:r>
            <a:r>
              <a:rPr lang="en-US" sz="2000" b="1" i="1" dirty="0" err="1">
                <a:solidFill>
                  <a:schemeClr val="bg1"/>
                </a:solidFill>
                <a:latin typeface="Calibri"/>
                <a:cs typeface="Calibri"/>
              </a:rPr>
              <a:t>Pharmacol</a:t>
            </a:r>
            <a:r>
              <a:rPr lang="en-US" sz="2000" b="1" i="1" dirty="0">
                <a:solidFill>
                  <a:schemeClr val="bg1"/>
                </a:solidFill>
                <a:latin typeface="Calibri"/>
                <a:cs typeface="Calibri"/>
              </a:rPr>
              <a:t> Rev</a:t>
            </a:r>
            <a:r>
              <a:rPr lang="en-US" sz="2000" b="1" dirty="0">
                <a:solidFill>
                  <a:schemeClr val="bg1"/>
                </a:solidFill>
                <a:latin typeface="Calibri"/>
                <a:cs typeface="Calibri"/>
              </a:rPr>
              <a:t>, 2000; </a:t>
            </a:r>
            <a:r>
              <a:rPr lang="en-US" sz="2000" b="1" dirty="0" smtClean="0">
                <a:solidFill>
                  <a:schemeClr val="bg1"/>
                </a:solidFill>
                <a:latin typeface="Calibri"/>
                <a:cs typeface="Calibri"/>
              </a:rPr>
              <a:t>52: </a:t>
            </a:r>
            <a:r>
              <a:rPr lang="en-US" sz="2000" b="1" dirty="0">
                <a:solidFill>
                  <a:schemeClr val="bg1"/>
                </a:solidFill>
                <a:latin typeface="Calibri"/>
                <a:cs typeface="Calibri"/>
              </a:rPr>
              <a:t>673-751. </a:t>
            </a:r>
          </a:p>
          <a:p>
            <a:r>
              <a:rPr lang="en-US" sz="2000" b="1" dirty="0">
                <a:solidFill>
                  <a:schemeClr val="bg1"/>
                </a:solidFill>
                <a:latin typeface="Calibri"/>
                <a:cs typeface="Calibri"/>
              </a:rPr>
              <a:t>Kim YJ, Park HJ, Yoon SH, Kim MJ, </a:t>
            </a:r>
            <a:r>
              <a:rPr lang="en-US" sz="2000" b="1" dirty="0" err="1">
                <a:solidFill>
                  <a:schemeClr val="bg1"/>
                </a:solidFill>
                <a:latin typeface="Calibri"/>
                <a:cs typeface="Calibri"/>
              </a:rPr>
              <a:t>Leem</a:t>
            </a:r>
            <a:r>
              <a:rPr lang="en-US" sz="2000" b="1" dirty="0">
                <a:solidFill>
                  <a:schemeClr val="bg1"/>
                </a:solidFill>
                <a:latin typeface="Calibri"/>
                <a:cs typeface="Calibri"/>
              </a:rPr>
              <a:t> KH, Chung JH, Kim HK</a:t>
            </a:r>
            <a:r>
              <a:rPr lang="en-US" sz="2000" b="1" dirty="0" smtClean="0">
                <a:solidFill>
                  <a:schemeClr val="bg1"/>
                </a:solidFill>
                <a:latin typeface="Calibri"/>
                <a:cs typeface="Calibri"/>
              </a:rPr>
              <a:t>. Anticancer </a:t>
            </a:r>
            <a:r>
              <a:rPr lang="en-US" sz="2000" b="1" dirty="0">
                <a:solidFill>
                  <a:schemeClr val="bg1"/>
                </a:solidFill>
                <a:latin typeface="Calibri"/>
                <a:cs typeface="Calibri"/>
              </a:rPr>
              <a:t>effects of </a:t>
            </a:r>
            <a:r>
              <a:rPr lang="en-US" sz="2000" b="1" dirty="0" err="1">
                <a:solidFill>
                  <a:schemeClr val="bg1"/>
                </a:solidFill>
                <a:latin typeface="Calibri"/>
                <a:cs typeface="Calibri"/>
              </a:rPr>
              <a:t>oligomeric</a:t>
            </a:r>
            <a:r>
              <a:rPr lang="en-US" sz="2000" b="1" dirty="0">
                <a:solidFill>
                  <a:schemeClr val="bg1"/>
                </a:solidFill>
                <a:latin typeface="Calibri"/>
                <a:cs typeface="Calibri"/>
              </a:rPr>
              <a:t>  </a:t>
            </a:r>
            <a:r>
              <a:rPr lang="en-US" sz="2000" b="1" dirty="0" err="1">
                <a:solidFill>
                  <a:schemeClr val="bg1"/>
                </a:solidFill>
                <a:latin typeface="Calibri"/>
                <a:cs typeface="Calibri"/>
              </a:rPr>
              <a:t>proanthocyanidins</a:t>
            </a:r>
            <a:r>
              <a:rPr lang="en-US" sz="2000" b="1" dirty="0">
                <a:solidFill>
                  <a:schemeClr val="bg1"/>
                </a:solidFill>
                <a:latin typeface="Calibri"/>
                <a:cs typeface="Calibri"/>
              </a:rPr>
              <a:t> on human colorectal cancer cell line, SNU-C4 </a:t>
            </a:r>
            <a:r>
              <a:rPr lang="en-US" sz="2000" b="1" dirty="0" smtClean="0">
                <a:solidFill>
                  <a:schemeClr val="bg1"/>
                </a:solidFill>
                <a:latin typeface="Calibri"/>
                <a:cs typeface="Calibri"/>
              </a:rPr>
              <a:t/>
            </a:r>
            <a:br>
              <a:rPr lang="en-US" sz="2000" b="1" dirty="0" smtClean="0">
                <a:solidFill>
                  <a:schemeClr val="bg1"/>
                </a:solidFill>
                <a:latin typeface="Calibri"/>
                <a:cs typeface="Calibri"/>
              </a:rPr>
            </a:br>
            <a:r>
              <a:rPr lang="en-US" sz="2000" b="1" i="1" dirty="0" smtClean="0">
                <a:solidFill>
                  <a:schemeClr val="bg1"/>
                </a:solidFill>
                <a:latin typeface="Calibri"/>
                <a:cs typeface="Calibri"/>
              </a:rPr>
              <a:t>World </a:t>
            </a:r>
            <a:r>
              <a:rPr lang="en-US" sz="2000" b="1" i="1" dirty="0">
                <a:solidFill>
                  <a:schemeClr val="bg1"/>
                </a:solidFill>
                <a:latin typeface="Calibri"/>
                <a:cs typeface="Calibri"/>
              </a:rPr>
              <a:t>J </a:t>
            </a:r>
            <a:r>
              <a:rPr lang="en-US" sz="2000" b="1" i="1" dirty="0" err="1">
                <a:solidFill>
                  <a:schemeClr val="bg1"/>
                </a:solidFill>
                <a:latin typeface="Calibri"/>
                <a:cs typeface="Calibri"/>
              </a:rPr>
              <a:t>Gastroenterol</a:t>
            </a:r>
            <a:r>
              <a:rPr lang="en-US" sz="2000" b="1" i="1" dirty="0">
                <a:solidFill>
                  <a:schemeClr val="bg1"/>
                </a:solidFill>
                <a:latin typeface="Calibri"/>
                <a:cs typeface="Calibri"/>
              </a:rPr>
              <a:t>. </a:t>
            </a:r>
            <a:r>
              <a:rPr lang="en-US" sz="2000" b="1" dirty="0">
                <a:solidFill>
                  <a:schemeClr val="bg1"/>
                </a:solidFill>
                <a:latin typeface="Calibri"/>
                <a:cs typeface="Calibri"/>
              </a:rPr>
              <a:t>2005 Aug 14;11(30</a:t>
            </a:r>
            <a:r>
              <a:rPr lang="en-US" sz="2000" b="1" dirty="0" smtClean="0">
                <a:solidFill>
                  <a:schemeClr val="bg1"/>
                </a:solidFill>
                <a:latin typeface="Calibri"/>
                <a:cs typeface="Calibri"/>
              </a:rPr>
              <a:t>): 4674</a:t>
            </a:r>
            <a:r>
              <a:rPr lang="en-US" sz="2000" b="1" dirty="0">
                <a:solidFill>
                  <a:schemeClr val="bg1"/>
                </a:solidFill>
                <a:latin typeface="Calibri"/>
                <a:cs typeface="Calibri"/>
              </a:rPr>
              <a:t>-4678. </a:t>
            </a:r>
          </a:p>
        </p:txBody>
      </p:sp>
    </p:spTree>
    <p:extLst>
      <p:ext uri="{BB962C8B-B14F-4D97-AF65-F5344CB8AC3E}">
        <p14:creationId xmlns:p14="http://schemas.microsoft.com/office/powerpoint/2010/main" val="25220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0"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82304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Rectangle 6"/>
          <p:cNvSpPr/>
          <p:nvPr/>
        </p:nvSpPr>
        <p:spPr>
          <a:xfrm>
            <a:off x="3031189" y="3351731"/>
            <a:ext cx="6688938" cy="783703"/>
          </a:xfrm>
          <a:prstGeom prst="rect">
            <a:avLst/>
          </a:prstGeom>
          <a:solidFill>
            <a:srgbClr val="82304F"/>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117645" y="4634665"/>
            <a:ext cx="10397490" cy="1494537"/>
          </a:xfrm>
          <a:prstGeom prst="rect">
            <a:avLst/>
          </a:prstGeom>
          <a:solidFill>
            <a:srgbClr val="82304F"/>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65057" y="3328535"/>
            <a:ext cx="6655070" cy="783703"/>
          </a:xfrm>
          <a:effectLst/>
        </p:spPr>
        <p:txBody>
          <a:bodyPr>
            <a:normAutofit fontScale="90000"/>
          </a:bodyPr>
          <a:lstStyle/>
          <a:p>
            <a:r>
              <a:rPr lang="en-US" dirty="0" smtClean="0">
                <a:solidFill>
                  <a:srgbClr val="FFFFFF"/>
                </a:solidFill>
              </a:rPr>
              <a:t>Predictive Biomarker </a:t>
            </a:r>
            <a:r>
              <a:rPr lang="en-US" dirty="0">
                <a:solidFill>
                  <a:srgbClr val="FFFFFF"/>
                </a:solidFill>
              </a:rPr>
              <a:t>6</a:t>
            </a:r>
          </a:p>
        </p:txBody>
      </p:sp>
      <p:sp>
        <p:nvSpPr>
          <p:cNvPr id="3" name="Content Placeholder 2"/>
          <p:cNvSpPr>
            <a:spLocks noGrp="1"/>
          </p:cNvSpPr>
          <p:nvPr>
            <p:ph idx="4294967295"/>
          </p:nvPr>
        </p:nvSpPr>
        <p:spPr>
          <a:xfrm>
            <a:off x="1083776" y="4647053"/>
            <a:ext cx="13208538" cy="652505"/>
          </a:xfrm>
        </p:spPr>
        <p:txBody>
          <a:bodyPr>
            <a:noAutofit/>
          </a:bodyPr>
          <a:lstStyle/>
          <a:p>
            <a:r>
              <a:rPr lang="en-US" sz="4500" dirty="0">
                <a:solidFill>
                  <a:srgbClr val="FFFFFF"/>
                </a:solidFill>
              </a:rPr>
              <a:t>Cell Communication = Vitamin D = </a:t>
            </a:r>
            <a:br>
              <a:rPr lang="en-US" sz="4500" dirty="0">
                <a:solidFill>
                  <a:srgbClr val="FFFFFF"/>
                </a:solidFill>
              </a:rPr>
            </a:br>
            <a:r>
              <a:rPr lang="en-US" sz="4500" dirty="0">
                <a:solidFill>
                  <a:srgbClr val="FFFFFF"/>
                </a:solidFill>
              </a:rPr>
              <a:t>25 OH-</a:t>
            </a:r>
            <a:r>
              <a:rPr lang="en-US" sz="4500" dirty="0" err="1">
                <a:solidFill>
                  <a:srgbClr val="FFFFFF"/>
                </a:solidFill>
              </a:rPr>
              <a:t>Cholecalciferol</a:t>
            </a:r>
            <a:r>
              <a:rPr lang="en-US" sz="4500" dirty="0">
                <a:solidFill>
                  <a:srgbClr val="FFFFFF"/>
                </a:solidFill>
              </a:rPr>
              <a:t> = 25 OH-D</a:t>
            </a:r>
          </a:p>
        </p:txBody>
      </p:sp>
    </p:spTree>
    <p:extLst>
      <p:ext uri="{BB962C8B-B14F-4D97-AF65-F5344CB8AC3E}">
        <p14:creationId xmlns:p14="http://schemas.microsoft.com/office/powerpoint/2010/main" val="305204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82304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8" name="Rectangle 7"/>
          <p:cNvSpPr/>
          <p:nvPr/>
        </p:nvSpPr>
        <p:spPr>
          <a:xfrm>
            <a:off x="0" y="0"/>
            <a:ext cx="11515135" cy="918471"/>
          </a:xfrm>
          <a:prstGeom prst="rect">
            <a:avLst/>
          </a:prstGeom>
          <a:solidFill>
            <a:srgbClr val="82304F"/>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9" name="Title 1"/>
          <p:cNvSpPr>
            <a:spLocks noGrp="1"/>
          </p:cNvSpPr>
          <p:nvPr>
            <p:ph type="title"/>
          </p:nvPr>
        </p:nvSpPr>
        <p:spPr>
          <a:xfrm>
            <a:off x="650161" y="83975"/>
            <a:ext cx="11702892" cy="783703"/>
          </a:xfrm>
        </p:spPr>
        <p:txBody>
          <a:bodyPr>
            <a:normAutofit fontScale="90000"/>
          </a:bodyPr>
          <a:lstStyle/>
          <a:p>
            <a:r>
              <a:rPr lang="en-US" dirty="0">
                <a:solidFill>
                  <a:srgbClr val="FFFFFF"/>
                </a:solidFill>
              </a:rPr>
              <a:t>Vitamin D </a:t>
            </a:r>
            <a:r>
              <a:rPr lang="en-US" i="1" dirty="0">
                <a:solidFill>
                  <a:srgbClr val="FFFFFF"/>
                </a:solidFill>
              </a:rPr>
              <a:t>is </a:t>
            </a:r>
            <a:r>
              <a:rPr lang="en-US" dirty="0">
                <a:solidFill>
                  <a:srgbClr val="FFFFFF"/>
                </a:solidFill>
              </a:rPr>
              <a:t>Primary Biomarker</a:t>
            </a:r>
          </a:p>
        </p:txBody>
      </p:sp>
      <p:sp>
        <p:nvSpPr>
          <p:cNvPr id="10" name="Content Placeholder 2"/>
          <p:cNvSpPr txBox="1">
            <a:spLocks/>
          </p:cNvSpPr>
          <p:nvPr/>
        </p:nvSpPr>
        <p:spPr>
          <a:xfrm>
            <a:off x="650161" y="2276581"/>
            <a:ext cx="11702892" cy="6439021"/>
          </a:xfrm>
          <a:prstGeom prst="rect">
            <a:avLst/>
          </a:prstGeom>
        </p:spPr>
        <p:txBody>
          <a:bodyPr vert="horz" lIns="130055" tIns="65028" rIns="130055" bIns="65028" rtlCol="0">
            <a:normAutofit/>
          </a:bodyPr>
          <a:lstStyle>
            <a:lvl1pPr marL="487707" indent="-487707" algn="l" defTabSz="650276" rtl="0" eaLnBrk="1" latinLnBrk="0" hangingPunct="1">
              <a:spcBef>
                <a:spcPct val="20000"/>
              </a:spcBef>
              <a:buFont typeface="Arial"/>
              <a:buChar char="•"/>
              <a:defRPr sz="4600" kern="1200">
                <a:solidFill>
                  <a:schemeClr val="tx1"/>
                </a:solidFill>
                <a:latin typeface="Geneva"/>
                <a:ea typeface="+mn-ea"/>
                <a:cs typeface="Geneva"/>
              </a:defRPr>
            </a:lvl1pPr>
            <a:lvl2pPr marL="1056698" indent="-406422" algn="l" defTabSz="650276" rtl="0" eaLnBrk="1" latinLnBrk="0" hangingPunct="1">
              <a:spcBef>
                <a:spcPct val="20000"/>
              </a:spcBef>
              <a:buFont typeface="Arial"/>
              <a:buChar char="–"/>
              <a:defRPr sz="4000" kern="1200">
                <a:solidFill>
                  <a:schemeClr val="tx1"/>
                </a:solidFill>
                <a:latin typeface="Geneva"/>
                <a:ea typeface="+mn-ea"/>
                <a:cs typeface="Geneva"/>
              </a:defRPr>
            </a:lvl2pPr>
            <a:lvl3pPr marL="1625689" indent="-325138" algn="l" defTabSz="650276" rtl="0" eaLnBrk="1" latinLnBrk="0" hangingPunct="1">
              <a:spcBef>
                <a:spcPct val="20000"/>
              </a:spcBef>
              <a:buFont typeface="Arial"/>
              <a:buChar char="•"/>
              <a:defRPr sz="3400" kern="1200">
                <a:solidFill>
                  <a:schemeClr val="tx1"/>
                </a:solidFill>
                <a:latin typeface="Geneva"/>
                <a:ea typeface="+mn-ea"/>
                <a:cs typeface="Geneva"/>
              </a:defRPr>
            </a:lvl3pPr>
            <a:lvl4pPr marL="2275964" indent="-325138" algn="l" defTabSz="650276" rtl="0" eaLnBrk="1" latinLnBrk="0" hangingPunct="1">
              <a:spcBef>
                <a:spcPct val="20000"/>
              </a:spcBef>
              <a:buFont typeface="Arial"/>
              <a:buChar char="–"/>
              <a:defRPr sz="2800" kern="1200">
                <a:solidFill>
                  <a:schemeClr val="tx1"/>
                </a:solidFill>
                <a:latin typeface="Geneva"/>
                <a:ea typeface="+mn-ea"/>
                <a:cs typeface="Geneva"/>
              </a:defRPr>
            </a:lvl4pPr>
            <a:lvl5pPr marL="2926240" indent="-325138" algn="l" defTabSz="650276" rtl="0" eaLnBrk="1" latinLnBrk="0" hangingPunct="1">
              <a:spcBef>
                <a:spcPct val="20000"/>
              </a:spcBef>
              <a:buFont typeface="Arial"/>
              <a:buChar char="»"/>
              <a:defRPr sz="2800" kern="1200">
                <a:solidFill>
                  <a:schemeClr val="tx1"/>
                </a:solidFill>
                <a:latin typeface="Geneva"/>
                <a:ea typeface="+mn-ea"/>
                <a:cs typeface="Geneva"/>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r>
              <a:rPr lang="en-US" dirty="0" smtClean="0"/>
              <a:t>Liver &amp; Kidney hydroxylation</a:t>
            </a:r>
          </a:p>
          <a:p>
            <a:r>
              <a:rPr lang="en-US" dirty="0" smtClean="0"/>
              <a:t>Adhesion molecule between cells</a:t>
            </a:r>
          </a:p>
          <a:p>
            <a:r>
              <a:rPr lang="en-US" dirty="0" smtClean="0"/>
              <a:t>Communicates when enough is enough</a:t>
            </a:r>
          </a:p>
          <a:p>
            <a:r>
              <a:rPr lang="en-US" dirty="0" smtClean="0"/>
              <a:t>Bone, vessel, and brain health</a:t>
            </a:r>
          </a:p>
          <a:p>
            <a:r>
              <a:rPr lang="en-US" dirty="0" smtClean="0"/>
              <a:t>Anti-cancer surveillance system</a:t>
            </a:r>
          </a:p>
          <a:p>
            <a:r>
              <a:rPr lang="en-US" dirty="0" smtClean="0"/>
              <a:t>40+ MM poorly absorb D from gut</a:t>
            </a:r>
            <a:endParaRPr lang="en-US" dirty="0"/>
          </a:p>
        </p:txBody>
      </p:sp>
    </p:spTree>
    <p:extLst>
      <p:ext uri="{BB962C8B-B14F-4D97-AF65-F5344CB8AC3E}">
        <p14:creationId xmlns:p14="http://schemas.microsoft.com/office/powerpoint/2010/main" val="14999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82304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8" name="Rectangle 7"/>
          <p:cNvSpPr/>
          <p:nvPr/>
        </p:nvSpPr>
        <p:spPr>
          <a:xfrm>
            <a:off x="0" y="0"/>
            <a:ext cx="11515135" cy="918471"/>
          </a:xfrm>
          <a:prstGeom prst="rect">
            <a:avLst/>
          </a:prstGeom>
          <a:solidFill>
            <a:srgbClr val="82304F"/>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9" name="Title 1"/>
          <p:cNvSpPr>
            <a:spLocks noGrp="1"/>
          </p:cNvSpPr>
          <p:nvPr>
            <p:ph type="title"/>
          </p:nvPr>
        </p:nvSpPr>
        <p:spPr>
          <a:xfrm>
            <a:off x="650161" y="83975"/>
            <a:ext cx="11702892" cy="783703"/>
          </a:xfrm>
        </p:spPr>
        <p:txBody>
          <a:bodyPr>
            <a:normAutofit fontScale="90000"/>
          </a:bodyPr>
          <a:lstStyle/>
          <a:p>
            <a:r>
              <a:rPr lang="en-US" dirty="0">
                <a:solidFill>
                  <a:srgbClr val="FFFFFF"/>
                </a:solidFill>
              </a:rPr>
              <a:t>Vitamin D </a:t>
            </a:r>
            <a:r>
              <a:rPr lang="en-US" i="1" dirty="0">
                <a:solidFill>
                  <a:srgbClr val="FFFFFF"/>
                </a:solidFill>
              </a:rPr>
              <a:t>is </a:t>
            </a:r>
            <a:r>
              <a:rPr lang="en-US" dirty="0">
                <a:solidFill>
                  <a:srgbClr val="FFFFFF"/>
                </a:solidFill>
              </a:rPr>
              <a:t>Primary Biomarker</a:t>
            </a:r>
          </a:p>
        </p:txBody>
      </p:sp>
      <p:pic>
        <p:nvPicPr>
          <p:cNvPr id="5" name="Picture 2" descr="\\SERVER01\Users\JMani\images\vitamin d 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705" y="1393824"/>
            <a:ext cx="9343803" cy="7724114"/>
          </a:xfrm>
          <a:prstGeom prst="rect">
            <a:avLst/>
          </a:prstGeom>
          <a:noFill/>
          <a:ln w="76200" cmpd="sng">
            <a:solidFill>
              <a:srgbClr val="800000"/>
            </a:solid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18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82304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Rectangle 3"/>
          <p:cNvSpPr/>
          <p:nvPr/>
        </p:nvSpPr>
        <p:spPr>
          <a:xfrm>
            <a:off x="-1" y="1006193"/>
            <a:ext cx="13003214" cy="792882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11515135" cy="918471"/>
          </a:xfrm>
          <a:prstGeom prst="rect">
            <a:avLst/>
          </a:prstGeom>
          <a:solidFill>
            <a:srgbClr val="82304F"/>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9" name="Title 1"/>
          <p:cNvSpPr>
            <a:spLocks noGrp="1"/>
          </p:cNvSpPr>
          <p:nvPr>
            <p:ph type="title"/>
          </p:nvPr>
        </p:nvSpPr>
        <p:spPr>
          <a:xfrm>
            <a:off x="650161" y="83975"/>
            <a:ext cx="11702892" cy="783703"/>
          </a:xfrm>
        </p:spPr>
        <p:txBody>
          <a:bodyPr>
            <a:normAutofit fontScale="90000"/>
          </a:bodyPr>
          <a:lstStyle/>
          <a:p>
            <a:r>
              <a:rPr lang="en-US" dirty="0">
                <a:solidFill>
                  <a:srgbClr val="FFFFFF"/>
                </a:solidFill>
              </a:rPr>
              <a:t>Vitamin D </a:t>
            </a:r>
            <a:r>
              <a:rPr lang="en-US" i="1" dirty="0">
                <a:solidFill>
                  <a:srgbClr val="FFFFFF"/>
                </a:solidFill>
              </a:rPr>
              <a:t>is </a:t>
            </a:r>
            <a:r>
              <a:rPr lang="en-US" dirty="0">
                <a:solidFill>
                  <a:srgbClr val="FFFFFF"/>
                </a:solidFill>
              </a:rPr>
              <a:t>Primary Biomarker</a:t>
            </a:r>
          </a:p>
        </p:txBody>
      </p:sp>
      <p:sp>
        <p:nvSpPr>
          <p:cNvPr id="7" name="Rectangle 6"/>
          <p:cNvSpPr/>
          <p:nvPr/>
        </p:nvSpPr>
        <p:spPr>
          <a:xfrm>
            <a:off x="650161" y="8920102"/>
            <a:ext cx="11998368" cy="808435"/>
          </a:xfrm>
          <a:prstGeom prst="rect">
            <a:avLst/>
          </a:prstGeom>
        </p:spPr>
        <p:txBody>
          <a:bodyPr wrap="square" lIns="130055" tIns="65028" rIns="130055" bIns="65028">
            <a:spAutoFit/>
          </a:bodyPr>
          <a:lstStyle/>
          <a:p>
            <a:pPr defTabSz="1300551" fontAlgn="base">
              <a:spcBef>
                <a:spcPct val="0"/>
              </a:spcBef>
              <a:spcAft>
                <a:spcPct val="0"/>
              </a:spcAft>
            </a:pPr>
            <a:r>
              <a:rPr lang="en-US" sz="2200" dirty="0">
                <a:latin typeface="Calibri"/>
                <a:cs typeface="Calibri"/>
                <a:hlinkClick r:id="rId2"/>
              </a:rPr>
              <a:t>Ana M. Jiménez-Lara</a:t>
            </a:r>
            <a:r>
              <a:rPr lang="en-US" sz="2200" dirty="0">
                <a:latin typeface="Calibri"/>
                <a:cs typeface="Calibri"/>
                <a:hlinkClick r:id="rId2" tooltip="Corresponding author contact information"/>
              </a:rPr>
              <a:t>  </a:t>
            </a:r>
            <a:r>
              <a:rPr lang="en-US" sz="2200" dirty="0" smtClean="0">
                <a:latin typeface="Calibri"/>
                <a:cs typeface="Calibri"/>
              </a:rPr>
              <a:t>Colorectal cancer: Potential therapeutic benefits of Vitamin D</a:t>
            </a:r>
          </a:p>
          <a:p>
            <a:pPr defTabSz="1300551" fontAlgn="base">
              <a:spcBef>
                <a:spcPct val="0"/>
              </a:spcBef>
              <a:spcAft>
                <a:spcPct val="0"/>
              </a:spcAft>
            </a:pPr>
            <a:r>
              <a:rPr lang="en-US" sz="2200" dirty="0" smtClean="0">
                <a:latin typeface="Calibri"/>
                <a:cs typeface="Calibri"/>
                <a:hlinkClick r:id="rId3" tooltip="Go to The International Journal of Biochemistry &amp; Cell Biology on SciVerse ScienceDirect"/>
              </a:rPr>
              <a:t>The International Journal of Biochemistry &amp; Cell Biology</a:t>
            </a:r>
            <a:r>
              <a:rPr lang="en-US" sz="2200" dirty="0" smtClean="0">
                <a:latin typeface="Calibri"/>
                <a:cs typeface="Calibri"/>
              </a:rPr>
              <a:t> </a:t>
            </a:r>
            <a:r>
              <a:rPr lang="en-US" sz="2200" dirty="0" smtClean="0">
                <a:latin typeface="Calibri"/>
                <a:cs typeface="Calibri"/>
                <a:hlinkClick r:id="rId4" tooltip="Go to table of contents for this volume/issue"/>
              </a:rPr>
              <a:t>Volume 39, Issue 4</a:t>
            </a:r>
            <a:r>
              <a:rPr lang="en-US" sz="2200" dirty="0" smtClean="0">
                <a:latin typeface="Calibri"/>
                <a:cs typeface="Calibri"/>
              </a:rPr>
              <a:t>, 2007, Pages 672–677</a:t>
            </a:r>
            <a:endParaRPr lang="en-US" sz="2200" dirty="0">
              <a:latin typeface="Calibri"/>
              <a:cs typeface="Calibri"/>
            </a:endParaRPr>
          </a:p>
        </p:txBody>
      </p:sp>
      <p:pic>
        <p:nvPicPr>
          <p:cNvPr id="3" name="Picture 2" descr="slide_5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3356" y="1072173"/>
            <a:ext cx="8576501" cy="7576823"/>
          </a:xfrm>
          <a:prstGeom prst="rect">
            <a:avLst/>
          </a:prstGeom>
        </p:spPr>
      </p:pic>
    </p:spTree>
    <p:extLst>
      <p:ext uri="{BB962C8B-B14F-4D97-AF65-F5344CB8AC3E}">
        <p14:creationId xmlns:p14="http://schemas.microsoft.com/office/powerpoint/2010/main" val="336844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82304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Rectangle 1"/>
          <p:cNvSpPr/>
          <p:nvPr/>
        </p:nvSpPr>
        <p:spPr>
          <a:xfrm>
            <a:off x="558824" y="3114763"/>
            <a:ext cx="10837774" cy="1557349"/>
          </a:xfrm>
          <a:prstGeom prst="rect">
            <a:avLst/>
          </a:prstGeom>
        </p:spPr>
        <p:txBody>
          <a:bodyPr wrap="square">
            <a:spAutoFit/>
          </a:bodyPr>
          <a:lstStyle/>
          <a:p>
            <a:pPr algn="ctr">
              <a:spcBef>
                <a:spcPct val="20000"/>
              </a:spcBef>
            </a:pPr>
            <a:r>
              <a:rPr lang="en-US" sz="2800" b="1" dirty="0">
                <a:latin typeface="Geneva"/>
                <a:cs typeface="Geneva"/>
              </a:rPr>
              <a:t>Vitamin D3: 500 IU/drop w/rosemary oil preservative </a:t>
            </a:r>
          </a:p>
          <a:p>
            <a:pPr algn="ctr">
              <a:spcBef>
                <a:spcPct val="20000"/>
              </a:spcBef>
            </a:pPr>
            <a:r>
              <a:rPr lang="en-US" sz="2800" b="1" dirty="0">
                <a:latin typeface="Geneva"/>
                <a:cs typeface="Geneva"/>
              </a:rPr>
              <a:t>	 </a:t>
            </a:r>
            <a:r>
              <a:rPr lang="en-US" sz="2800" dirty="0">
                <a:latin typeface="Geneva"/>
                <a:cs typeface="Geneva"/>
              </a:rPr>
              <a:t> Deficiency                 </a:t>
            </a:r>
            <a:r>
              <a:rPr lang="en-US" sz="2800" b="1" dirty="0">
                <a:latin typeface="Geneva"/>
                <a:cs typeface="Geneva"/>
              </a:rPr>
              <a:t>CRP, IL-10 &amp; insulin resistance</a:t>
            </a:r>
          </a:p>
          <a:p>
            <a:pPr algn="ctr">
              <a:spcBef>
                <a:spcPct val="20000"/>
              </a:spcBef>
            </a:pPr>
            <a:r>
              <a:rPr lang="en-US" sz="2800" b="1" dirty="0">
                <a:latin typeface="Geneva"/>
                <a:cs typeface="Geneva"/>
              </a:rPr>
              <a:t>	   Maintain 25-OH D in 50-80 </a:t>
            </a:r>
            <a:r>
              <a:rPr lang="en-US" sz="2800" b="1" dirty="0" err="1">
                <a:latin typeface="Geneva"/>
                <a:cs typeface="Geneva"/>
              </a:rPr>
              <a:t>ng</a:t>
            </a:r>
            <a:r>
              <a:rPr lang="en-US" sz="2800" b="1" dirty="0">
                <a:latin typeface="Geneva"/>
                <a:cs typeface="Geneva"/>
              </a:rPr>
              <a:t>/ml range*</a:t>
            </a:r>
          </a:p>
        </p:txBody>
      </p:sp>
      <p:sp>
        <p:nvSpPr>
          <p:cNvPr id="8" name="Rectangle 7"/>
          <p:cNvSpPr/>
          <p:nvPr/>
        </p:nvSpPr>
        <p:spPr>
          <a:xfrm>
            <a:off x="0" y="0"/>
            <a:ext cx="13003213" cy="918471"/>
          </a:xfrm>
          <a:prstGeom prst="rect">
            <a:avLst/>
          </a:prstGeom>
          <a:solidFill>
            <a:srgbClr val="8230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9" name="Title 1"/>
          <p:cNvSpPr>
            <a:spLocks noGrp="1"/>
          </p:cNvSpPr>
          <p:nvPr>
            <p:ph type="title"/>
          </p:nvPr>
        </p:nvSpPr>
        <p:spPr>
          <a:xfrm>
            <a:off x="650161" y="83975"/>
            <a:ext cx="12490640" cy="783703"/>
          </a:xfrm>
        </p:spPr>
        <p:txBody>
          <a:bodyPr>
            <a:normAutofit fontScale="90000"/>
          </a:bodyPr>
          <a:lstStyle/>
          <a:p>
            <a:r>
              <a:rPr lang="en-US" dirty="0">
                <a:solidFill>
                  <a:schemeClr val="bg1"/>
                </a:solidFill>
              </a:rPr>
              <a:t>Vitamin D Predictive Biomarkers Solutions</a:t>
            </a:r>
          </a:p>
        </p:txBody>
      </p:sp>
      <p:sp>
        <p:nvSpPr>
          <p:cNvPr id="10" name="Rectangle 9"/>
          <p:cNvSpPr/>
          <p:nvPr/>
        </p:nvSpPr>
        <p:spPr>
          <a:xfrm>
            <a:off x="26065121" y="2082349"/>
            <a:ext cx="769809" cy="6346421"/>
          </a:xfrm>
          <a:prstGeom prst="rect">
            <a:avLst/>
          </a:prstGeom>
          <a:solidFill>
            <a:srgbClr val="FF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55" tIns="65028" rIns="130055" bIns="65028" anchor="ctr"/>
          <a:lstStyle/>
          <a:p>
            <a:pPr algn="ctr">
              <a:defRPr/>
            </a:pPr>
            <a:endParaRPr lang="en-US" dirty="0">
              <a:solidFill>
                <a:schemeClr val="tx1"/>
              </a:solidFill>
            </a:endParaRPr>
          </a:p>
        </p:txBody>
      </p:sp>
      <p:sp>
        <p:nvSpPr>
          <p:cNvPr id="11" name="TextBox 10"/>
          <p:cNvSpPr txBox="1">
            <a:spLocks noChangeArrowheads="1"/>
          </p:cNvSpPr>
          <p:nvPr/>
        </p:nvSpPr>
        <p:spPr bwMode="auto">
          <a:xfrm>
            <a:off x="4443893" y="1767092"/>
            <a:ext cx="4115426" cy="74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000" b="1" dirty="0">
                <a:latin typeface="Geneva"/>
                <a:cs typeface="Geneva"/>
              </a:rPr>
              <a:t>Vitamins D &amp; E</a:t>
            </a:r>
            <a:endParaRPr lang="en-US" sz="4000" dirty="0">
              <a:latin typeface="Geneva"/>
              <a:cs typeface="Geneva"/>
            </a:endParaRPr>
          </a:p>
        </p:txBody>
      </p:sp>
      <p:sp>
        <p:nvSpPr>
          <p:cNvPr id="12" name="Content Placeholder 2"/>
          <p:cNvSpPr txBox="1">
            <a:spLocks/>
          </p:cNvSpPr>
          <p:nvPr/>
        </p:nvSpPr>
        <p:spPr bwMode="auto">
          <a:xfrm>
            <a:off x="49650" y="5232418"/>
            <a:ext cx="12339507" cy="20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55" tIns="65028" rIns="130055" bIns="6502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b="1" dirty="0" smtClean="0">
                <a:latin typeface="Geneva"/>
                <a:cs typeface="Geneva"/>
              </a:rPr>
              <a:t>Vitamins </a:t>
            </a:r>
            <a:r>
              <a:rPr lang="en-US" sz="3200" b="1" dirty="0">
                <a:latin typeface="Geneva"/>
                <a:cs typeface="Geneva"/>
              </a:rPr>
              <a:t>E:</a:t>
            </a:r>
          </a:p>
          <a:p>
            <a:pPr algn="ctr">
              <a:spcBef>
                <a:spcPct val="20000"/>
              </a:spcBef>
            </a:pPr>
            <a:r>
              <a:rPr lang="en-US" sz="3200" dirty="0">
                <a:latin typeface="Geneva"/>
                <a:cs typeface="Geneva"/>
              </a:rPr>
              <a:t>      Mixed natural </a:t>
            </a:r>
            <a:r>
              <a:rPr lang="en-US" sz="3200" dirty="0" err="1">
                <a:latin typeface="Geneva"/>
                <a:cs typeface="Geneva"/>
              </a:rPr>
              <a:t>tocopherols</a:t>
            </a:r>
            <a:r>
              <a:rPr lang="en-US" sz="3200" dirty="0">
                <a:latin typeface="Geneva"/>
                <a:cs typeface="Geneva"/>
              </a:rPr>
              <a:t> (all 8 forms, 800-3200 IU)**</a:t>
            </a:r>
          </a:p>
          <a:p>
            <a:pPr algn="ctr">
              <a:spcBef>
                <a:spcPct val="20000"/>
              </a:spcBef>
            </a:pPr>
            <a:r>
              <a:rPr lang="en-US" sz="3200" dirty="0">
                <a:latin typeface="Geneva"/>
                <a:cs typeface="Geneva"/>
              </a:rPr>
              <a:t>   	      ox LDL  &amp; platelet aggregation     vasodilation</a:t>
            </a:r>
          </a:p>
        </p:txBody>
      </p:sp>
      <p:sp>
        <p:nvSpPr>
          <p:cNvPr id="14" name="Down Arrow 13"/>
          <p:cNvSpPr>
            <a:spLocks noChangeArrowheads="1"/>
          </p:cNvSpPr>
          <p:nvPr/>
        </p:nvSpPr>
        <p:spPr bwMode="auto">
          <a:xfrm>
            <a:off x="2032426" y="6422769"/>
            <a:ext cx="343140" cy="546560"/>
          </a:xfrm>
          <a:prstGeom prst="downArrow">
            <a:avLst>
              <a:gd name="adj1" fmla="val 50000"/>
              <a:gd name="adj2" fmla="val 49893"/>
            </a:avLst>
          </a:prstGeom>
          <a:gradFill rotWithShape="1">
            <a:gsLst>
              <a:gs pos="0">
                <a:srgbClr val="00EBA8"/>
              </a:gs>
              <a:gs pos="100000">
                <a:srgbClr val="85FFDB"/>
              </a:gs>
            </a:gsLst>
            <a:lin ang="16200000"/>
          </a:gradFill>
          <a:ln w="9525">
            <a:solidFill>
              <a:srgbClr val="00CC98"/>
            </a:solidFill>
            <a:miter lim="800000"/>
            <a:headEnd/>
            <a:tailEnd/>
          </a:ln>
          <a:effectLst>
            <a:outerShdw blurRad="63500" dist="23000" dir="5400000" rotWithShape="0">
              <a:srgbClr val="000000">
                <a:alpha val="34998"/>
              </a:srgbClr>
            </a:outerShdw>
          </a:effectLst>
        </p:spPr>
        <p:txBody>
          <a:bodyPr lIns="130055" tIns="65028" rIns="130055" bIns="65028" anchor="ctr"/>
          <a:lstStyle/>
          <a:p>
            <a:pPr algn="ctr">
              <a:defRPr/>
            </a:pPr>
            <a:endParaRPr lang="en-US">
              <a:latin typeface="Calibri"/>
              <a:ea typeface="+mn-ea"/>
              <a:cs typeface="Calibri"/>
            </a:endParaRPr>
          </a:p>
        </p:txBody>
      </p:sp>
      <p:sp>
        <p:nvSpPr>
          <p:cNvPr id="15" name="Up Arrow 14"/>
          <p:cNvSpPr>
            <a:spLocks noChangeArrowheads="1"/>
          </p:cNvSpPr>
          <p:nvPr/>
        </p:nvSpPr>
        <p:spPr bwMode="auto">
          <a:xfrm>
            <a:off x="8673313" y="6429765"/>
            <a:ext cx="279930" cy="546560"/>
          </a:xfrm>
          <a:prstGeom prst="upArrow">
            <a:avLst>
              <a:gd name="adj1" fmla="val 50000"/>
              <a:gd name="adj2" fmla="val 49884"/>
            </a:avLst>
          </a:prstGeom>
          <a:gradFill rotWithShape="1">
            <a:gsLst>
              <a:gs pos="0">
                <a:srgbClr val="00EBA8"/>
              </a:gs>
              <a:gs pos="100000">
                <a:srgbClr val="85FFDB"/>
              </a:gs>
            </a:gsLst>
            <a:lin ang="16200000"/>
          </a:gradFill>
          <a:ln w="9525">
            <a:solidFill>
              <a:srgbClr val="00CC98"/>
            </a:solidFill>
            <a:miter lim="800000"/>
            <a:headEnd/>
            <a:tailEnd/>
          </a:ln>
          <a:effectLst>
            <a:outerShdw blurRad="63500" dist="23000" dir="5400000" rotWithShape="0">
              <a:srgbClr val="000000">
                <a:alpha val="34998"/>
              </a:srgbClr>
            </a:outerShdw>
          </a:effectLst>
        </p:spPr>
        <p:txBody>
          <a:bodyPr lIns="130055" tIns="65028" rIns="130055" bIns="65028" anchor="ctr"/>
          <a:lstStyle/>
          <a:p>
            <a:pPr algn="ctr">
              <a:defRPr/>
            </a:pPr>
            <a:endParaRPr lang="en-US">
              <a:latin typeface="Calibri"/>
              <a:ea typeface="+mn-ea"/>
              <a:cs typeface="Calibri"/>
            </a:endParaRPr>
          </a:p>
        </p:txBody>
      </p:sp>
      <p:sp>
        <p:nvSpPr>
          <p:cNvPr id="17" name="TextBox 22"/>
          <p:cNvSpPr txBox="1">
            <a:spLocks noChangeArrowheads="1"/>
          </p:cNvSpPr>
          <p:nvPr/>
        </p:nvSpPr>
        <p:spPr bwMode="auto">
          <a:xfrm>
            <a:off x="237080" y="8497262"/>
            <a:ext cx="12299198" cy="114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55" tIns="65028" rIns="130055" bIns="6502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200" b="1" dirty="0">
                <a:latin typeface="Calibri"/>
                <a:cs typeface="Calibri"/>
              </a:rPr>
              <a:t> *Heaney RP. Vitamin D in health and disease. </a:t>
            </a:r>
            <a:r>
              <a:rPr lang="en-US" sz="2200" b="1" i="1" dirty="0" err="1">
                <a:latin typeface="Calibri"/>
                <a:cs typeface="Calibri"/>
              </a:rPr>
              <a:t>Clin</a:t>
            </a:r>
            <a:r>
              <a:rPr lang="en-US" sz="2200" b="1" i="1" dirty="0">
                <a:latin typeface="Calibri"/>
                <a:cs typeface="Calibri"/>
              </a:rPr>
              <a:t> J Am </a:t>
            </a:r>
            <a:r>
              <a:rPr lang="en-US" sz="2200" b="1" i="1" dirty="0" err="1">
                <a:latin typeface="Calibri"/>
                <a:cs typeface="Calibri"/>
              </a:rPr>
              <a:t>Soc</a:t>
            </a:r>
            <a:r>
              <a:rPr lang="en-US" sz="2200" b="1" i="1" dirty="0">
                <a:latin typeface="Calibri"/>
                <a:cs typeface="Calibri"/>
              </a:rPr>
              <a:t> </a:t>
            </a:r>
            <a:r>
              <a:rPr lang="en-US" sz="2200" b="1" i="1" dirty="0" err="1">
                <a:latin typeface="Calibri"/>
                <a:cs typeface="Calibri"/>
              </a:rPr>
              <a:t>Nephrol</a:t>
            </a:r>
            <a:r>
              <a:rPr lang="en-US" sz="2200" b="1" dirty="0">
                <a:latin typeface="Calibri"/>
                <a:cs typeface="Calibri"/>
              </a:rPr>
              <a:t>. 2008 Sep;3(5)</a:t>
            </a:r>
            <a:r>
              <a:rPr lang="en-US" sz="2200" b="1" dirty="0" smtClean="0">
                <a:latin typeface="Calibri"/>
                <a:cs typeface="Calibri"/>
              </a:rPr>
              <a:t>: 1535</a:t>
            </a:r>
            <a:r>
              <a:rPr lang="en-US" sz="2200" b="1" dirty="0">
                <a:latin typeface="Calibri"/>
                <a:cs typeface="Calibri"/>
              </a:rPr>
              <a:t>-1541.</a:t>
            </a:r>
          </a:p>
          <a:p>
            <a:r>
              <a:rPr lang="en-US" sz="2200" b="1" dirty="0">
                <a:latin typeface="Calibri"/>
                <a:cs typeface="Calibri"/>
              </a:rPr>
              <a:t>**Shute, </a:t>
            </a:r>
            <a:r>
              <a:rPr lang="en-US" sz="2200" b="1" dirty="0" smtClean="0">
                <a:latin typeface="Calibri"/>
                <a:cs typeface="Calibri"/>
              </a:rPr>
              <a:t>EV .</a:t>
            </a:r>
            <a:r>
              <a:rPr lang="en-US" sz="2200" b="1" dirty="0">
                <a:latin typeface="Calibri"/>
                <a:cs typeface="Calibri"/>
              </a:rPr>
              <a:t>Proposed study of vitamin E therapy. </a:t>
            </a:r>
            <a:r>
              <a:rPr lang="en-US" sz="2200" b="1" i="1" dirty="0">
                <a:latin typeface="Calibri"/>
                <a:cs typeface="Calibri"/>
              </a:rPr>
              <a:t>Can Med </a:t>
            </a:r>
            <a:r>
              <a:rPr lang="en-US" sz="2200" b="1" i="1" dirty="0" err="1">
                <a:latin typeface="Calibri"/>
                <a:cs typeface="Calibri"/>
              </a:rPr>
              <a:t>Assoc</a:t>
            </a:r>
            <a:r>
              <a:rPr lang="en-US" sz="2200" b="1" i="1" dirty="0">
                <a:latin typeface="Calibri"/>
                <a:cs typeface="Calibri"/>
              </a:rPr>
              <a:t> J</a:t>
            </a:r>
            <a:r>
              <a:rPr lang="en-US" sz="2200" b="1" dirty="0">
                <a:latin typeface="Calibri"/>
                <a:cs typeface="Calibri"/>
              </a:rPr>
              <a:t>. 1972 May 20;106(10)</a:t>
            </a:r>
            <a:r>
              <a:rPr lang="en-US" sz="2200" b="1" dirty="0" smtClean="0">
                <a:latin typeface="Calibri"/>
                <a:cs typeface="Calibri"/>
              </a:rPr>
              <a:t>: 1057-1058.</a:t>
            </a:r>
            <a:endParaRPr lang="en-US" sz="2200" b="1" dirty="0">
              <a:latin typeface="Calibri"/>
              <a:cs typeface="Calibri"/>
            </a:endParaRPr>
          </a:p>
          <a:p>
            <a:r>
              <a:rPr lang="en-US" sz="2200" b="1" dirty="0">
                <a:latin typeface="Calibri"/>
                <a:cs typeface="Calibri"/>
              </a:rPr>
              <a:t> </a:t>
            </a:r>
          </a:p>
        </p:txBody>
      </p:sp>
      <p:sp>
        <p:nvSpPr>
          <p:cNvPr id="18" name="Right Arrow 17"/>
          <p:cNvSpPr>
            <a:spLocks noChangeArrowheads="1"/>
          </p:cNvSpPr>
          <p:nvPr/>
        </p:nvSpPr>
        <p:spPr bwMode="auto">
          <a:xfrm>
            <a:off x="3891935" y="3725015"/>
            <a:ext cx="1061026" cy="411049"/>
          </a:xfrm>
          <a:prstGeom prst="rightArrow">
            <a:avLst>
              <a:gd name="adj1" fmla="val 50000"/>
              <a:gd name="adj2" fmla="val 49843"/>
            </a:avLst>
          </a:prstGeom>
          <a:solidFill>
            <a:srgbClr val="FF0000"/>
          </a:solidFill>
          <a:ln w="9525">
            <a:solidFill>
              <a:srgbClr val="00CC98"/>
            </a:solidFill>
            <a:miter lim="800000"/>
            <a:headEnd/>
            <a:tailEnd/>
          </a:ln>
          <a:effectLst>
            <a:outerShdw blurRad="63500" dist="23000" dir="5400000" rotWithShape="0">
              <a:srgbClr val="000000">
                <a:alpha val="34998"/>
              </a:srgbClr>
            </a:outerShdw>
          </a:effectLst>
        </p:spPr>
        <p:txBody>
          <a:bodyPr lIns="130055" tIns="65028" rIns="130055" bIns="65028" anchor="ctr"/>
          <a:lstStyle/>
          <a:p>
            <a:pPr algn="ctr">
              <a:defRPr/>
            </a:pPr>
            <a:endParaRPr lang="en-US">
              <a:latin typeface="Calibri"/>
              <a:ea typeface="+mn-ea"/>
              <a:cs typeface="Calibri"/>
            </a:endParaRPr>
          </a:p>
        </p:txBody>
      </p:sp>
      <p:sp>
        <p:nvSpPr>
          <p:cNvPr id="19" name="Up Arrow 18"/>
          <p:cNvSpPr>
            <a:spLocks noChangeArrowheads="1"/>
          </p:cNvSpPr>
          <p:nvPr/>
        </p:nvSpPr>
        <p:spPr bwMode="auto">
          <a:xfrm>
            <a:off x="5107975" y="3564659"/>
            <a:ext cx="279930" cy="571404"/>
          </a:xfrm>
          <a:prstGeom prst="upArrow">
            <a:avLst>
              <a:gd name="adj1" fmla="val 50000"/>
              <a:gd name="adj2" fmla="val 49997"/>
            </a:avLst>
          </a:prstGeom>
          <a:gradFill rotWithShape="1">
            <a:gsLst>
              <a:gs pos="0">
                <a:srgbClr val="00EBA8"/>
              </a:gs>
              <a:gs pos="100000">
                <a:srgbClr val="85FFDB"/>
              </a:gs>
            </a:gsLst>
            <a:lin ang="16200000"/>
          </a:gradFill>
          <a:ln w="9525">
            <a:solidFill>
              <a:srgbClr val="00CC98"/>
            </a:solidFill>
            <a:miter lim="800000"/>
            <a:headEnd/>
            <a:tailEnd/>
          </a:ln>
          <a:effectLst>
            <a:outerShdw blurRad="63500" dist="23000" dir="5400000" rotWithShape="0">
              <a:srgbClr val="000000">
                <a:alpha val="34998"/>
              </a:srgbClr>
            </a:outerShdw>
          </a:effectLst>
        </p:spPr>
        <p:txBody>
          <a:bodyPr lIns="130055" tIns="65028" rIns="130055" bIns="65028" anchor="ctr"/>
          <a:lstStyle/>
          <a:p>
            <a:pPr algn="ctr">
              <a:defRPr/>
            </a:pPr>
            <a:endParaRPr lang="en-US">
              <a:latin typeface="Calibri"/>
              <a:ea typeface="+mn-ea"/>
              <a:cs typeface="Calibri"/>
            </a:endParaRPr>
          </a:p>
        </p:txBody>
      </p:sp>
    </p:spTree>
    <p:extLst>
      <p:ext uri="{BB962C8B-B14F-4D97-AF65-F5344CB8AC3E}">
        <p14:creationId xmlns:p14="http://schemas.microsoft.com/office/powerpoint/2010/main" val="122368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2" grpId="0"/>
      <p:bldP spid="14" grpId="0" animBg="1"/>
      <p:bldP spid="15" grpId="0" animBg="1"/>
      <p:bldP spid="18" grpId="0" animBg="1"/>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C71A"/>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Rectangle 6"/>
          <p:cNvSpPr/>
          <p:nvPr/>
        </p:nvSpPr>
        <p:spPr>
          <a:xfrm>
            <a:off x="3183595" y="3114697"/>
            <a:ext cx="6688938" cy="783703"/>
          </a:xfrm>
          <a:prstGeom prst="rect">
            <a:avLst/>
          </a:prstGeom>
          <a:solidFill>
            <a:srgbClr val="F5C71A"/>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286985" y="4397631"/>
            <a:ext cx="10397490" cy="2374975"/>
          </a:xfrm>
          <a:prstGeom prst="rect">
            <a:avLst/>
          </a:prstGeom>
          <a:solidFill>
            <a:srgbClr val="F5C71A"/>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17463" y="3091501"/>
            <a:ext cx="6655070" cy="783703"/>
          </a:xfrm>
          <a:effectLst/>
        </p:spPr>
        <p:txBody>
          <a:bodyPr>
            <a:normAutofit fontScale="90000"/>
          </a:bodyPr>
          <a:lstStyle/>
          <a:p>
            <a:r>
              <a:rPr lang="en-US" dirty="0" smtClean="0">
                <a:solidFill>
                  <a:srgbClr val="404040"/>
                </a:solidFill>
              </a:rPr>
              <a:t>Predictive Biomarker 7</a:t>
            </a:r>
            <a:endParaRPr lang="en-US" dirty="0">
              <a:solidFill>
                <a:srgbClr val="404040"/>
              </a:solidFill>
            </a:endParaRPr>
          </a:p>
        </p:txBody>
      </p:sp>
      <p:sp>
        <p:nvSpPr>
          <p:cNvPr id="3" name="Content Placeholder 2"/>
          <p:cNvSpPr>
            <a:spLocks noGrp="1"/>
          </p:cNvSpPr>
          <p:nvPr>
            <p:ph idx="4294967295"/>
          </p:nvPr>
        </p:nvSpPr>
        <p:spPr>
          <a:xfrm>
            <a:off x="1253116" y="4410019"/>
            <a:ext cx="9110506" cy="2210203"/>
          </a:xfrm>
        </p:spPr>
        <p:txBody>
          <a:bodyPr>
            <a:noAutofit/>
          </a:bodyPr>
          <a:lstStyle/>
          <a:p>
            <a:r>
              <a:rPr lang="en-US" sz="4400" dirty="0">
                <a:solidFill>
                  <a:srgbClr val="404040"/>
                </a:solidFill>
              </a:rPr>
              <a:t>Cell mineral and acid status</a:t>
            </a:r>
            <a:br>
              <a:rPr lang="en-US" sz="4400" dirty="0">
                <a:solidFill>
                  <a:srgbClr val="404040"/>
                </a:solidFill>
              </a:rPr>
            </a:br>
            <a:r>
              <a:rPr lang="en-US" sz="4400" dirty="0">
                <a:solidFill>
                  <a:srgbClr val="404040"/>
                </a:solidFill>
              </a:rPr>
              <a:t>Metabolic acidosis risk</a:t>
            </a:r>
            <a:br>
              <a:rPr lang="en-US" sz="4400" dirty="0">
                <a:solidFill>
                  <a:srgbClr val="404040"/>
                </a:solidFill>
              </a:rPr>
            </a:br>
            <a:r>
              <a:rPr lang="en-US" sz="4400" dirty="0">
                <a:solidFill>
                  <a:srgbClr val="404040"/>
                </a:solidFill>
              </a:rPr>
              <a:t>1</a:t>
            </a:r>
            <a:r>
              <a:rPr lang="en-US" sz="4400" baseline="30000" dirty="0">
                <a:solidFill>
                  <a:srgbClr val="404040"/>
                </a:solidFill>
              </a:rPr>
              <a:t>st</a:t>
            </a:r>
            <a:r>
              <a:rPr lang="en-US" sz="4400" dirty="0">
                <a:solidFill>
                  <a:srgbClr val="404040"/>
                </a:solidFill>
              </a:rPr>
              <a:t> Urine pH after 6 hours rest</a:t>
            </a:r>
          </a:p>
        </p:txBody>
      </p:sp>
    </p:spTree>
    <p:extLst>
      <p:ext uri="{BB962C8B-B14F-4D97-AF65-F5344CB8AC3E}">
        <p14:creationId xmlns:p14="http://schemas.microsoft.com/office/powerpoint/2010/main" val="180290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C71A"/>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endParaRPr lang="en-US"/>
          </a:p>
        </p:txBody>
      </p:sp>
      <p:sp>
        <p:nvSpPr>
          <p:cNvPr id="8" name="Rectangle 7"/>
          <p:cNvSpPr/>
          <p:nvPr/>
        </p:nvSpPr>
        <p:spPr>
          <a:xfrm>
            <a:off x="0" y="0"/>
            <a:ext cx="13003213" cy="918471"/>
          </a:xfrm>
          <a:prstGeom prst="rect">
            <a:avLst/>
          </a:prstGeom>
          <a:solidFill>
            <a:srgbClr val="F5C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9" name="Title 1"/>
          <p:cNvSpPr txBox="1">
            <a:spLocks/>
          </p:cNvSpPr>
          <p:nvPr/>
        </p:nvSpPr>
        <p:spPr>
          <a:xfrm>
            <a:off x="650161" y="83975"/>
            <a:ext cx="12490640" cy="783703"/>
          </a:xfrm>
          <a:prstGeom prst="rect">
            <a:avLst/>
          </a:prstGeom>
        </p:spPr>
        <p:txBody>
          <a:bodyPr vert="horz" lIns="130055" tIns="65028" rIns="130055" bIns="65028" rtlCol="0" anchor="ctr">
            <a:normAutofit fontScale="90000" lnSpcReduction="10000"/>
          </a:bodyPr>
          <a:lstStyle>
            <a:lvl1pPr algn="l" defTabSz="650276" rtl="0" eaLnBrk="1" latinLnBrk="0" hangingPunct="1">
              <a:spcBef>
                <a:spcPct val="0"/>
              </a:spcBef>
              <a:buNone/>
              <a:defRPr sz="5100" kern="1200">
                <a:solidFill>
                  <a:schemeClr val="tx1"/>
                </a:solidFill>
                <a:latin typeface="Geneva"/>
                <a:ea typeface="+mj-ea"/>
                <a:cs typeface="Geneva"/>
              </a:defRPr>
            </a:lvl1pPr>
          </a:lstStyle>
          <a:p>
            <a:r>
              <a:rPr lang="en-US" dirty="0">
                <a:solidFill>
                  <a:schemeClr val="tx1">
                    <a:lumMod val="75000"/>
                    <a:lumOff val="25000"/>
                  </a:schemeClr>
                </a:solidFill>
                <a:ea typeface="ＭＳ Ｐゴシック" charset="-128"/>
              </a:rPr>
              <a:t>Blood pH confirms Alkaline Way </a:t>
            </a:r>
            <a:endParaRPr lang="en-US" dirty="0">
              <a:solidFill>
                <a:schemeClr val="tx1">
                  <a:lumMod val="75000"/>
                  <a:lumOff val="25000"/>
                </a:schemeClr>
              </a:solidFill>
            </a:endParaRPr>
          </a:p>
        </p:txBody>
      </p:sp>
      <p:sp>
        <p:nvSpPr>
          <p:cNvPr id="11" name="Rectangle 6"/>
          <p:cNvSpPr>
            <a:spLocks noChangeArrowheads="1"/>
          </p:cNvSpPr>
          <p:nvPr/>
        </p:nvSpPr>
        <p:spPr bwMode="auto">
          <a:xfrm>
            <a:off x="1383769" y="933408"/>
            <a:ext cx="10235675" cy="74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8" tIns="65025" rIns="130048" bIns="65025" anchor="ctr">
            <a:spAutoFit/>
          </a:bodyPr>
          <a:lstStyle/>
          <a:p>
            <a:pPr algn="ctr"/>
            <a:r>
              <a:rPr lang="en-US" sz="4000" b="1" dirty="0" err="1">
                <a:solidFill>
                  <a:srgbClr val="404040"/>
                </a:solidFill>
                <a:latin typeface="Geneva"/>
                <a:cs typeface="Geneva"/>
              </a:rPr>
              <a:t>Siggaard</a:t>
            </a:r>
            <a:r>
              <a:rPr lang="en-US" sz="4000" b="1" dirty="0" smtClean="0">
                <a:solidFill>
                  <a:srgbClr val="404040"/>
                </a:solidFill>
                <a:latin typeface="Geneva"/>
                <a:cs typeface="Geneva"/>
              </a:rPr>
              <a:t>-Andersen acid</a:t>
            </a:r>
            <a:r>
              <a:rPr lang="en-US" sz="4000" b="1" dirty="0">
                <a:solidFill>
                  <a:srgbClr val="404040"/>
                </a:solidFill>
                <a:latin typeface="Geneva"/>
                <a:cs typeface="Geneva"/>
              </a:rPr>
              <a:t>-</a:t>
            </a:r>
            <a:r>
              <a:rPr lang="en-US" sz="4000" b="1" dirty="0" smtClean="0">
                <a:solidFill>
                  <a:srgbClr val="404040"/>
                </a:solidFill>
                <a:latin typeface="Geneva"/>
                <a:cs typeface="Geneva"/>
              </a:rPr>
              <a:t>base </a:t>
            </a:r>
            <a:r>
              <a:rPr lang="en-US" sz="4000" b="1" dirty="0" err="1" smtClean="0">
                <a:solidFill>
                  <a:srgbClr val="404040"/>
                </a:solidFill>
                <a:latin typeface="Geneva"/>
                <a:cs typeface="Geneva"/>
              </a:rPr>
              <a:t>nomogram</a:t>
            </a:r>
            <a:endParaRPr lang="en-US" sz="4000" b="1" dirty="0">
              <a:solidFill>
                <a:srgbClr val="404040"/>
              </a:solidFill>
              <a:latin typeface="Geneva"/>
              <a:cs typeface="Geneva"/>
            </a:endParaRPr>
          </a:p>
        </p:txBody>
      </p:sp>
      <p:sp>
        <p:nvSpPr>
          <p:cNvPr id="12" name="Rectangle 7"/>
          <p:cNvSpPr>
            <a:spLocks noChangeArrowheads="1"/>
          </p:cNvSpPr>
          <p:nvPr/>
        </p:nvSpPr>
        <p:spPr bwMode="auto">
          <a:xfrm>
            <a:off x="536543" y="8965079"/>
            <a:ext cx="10955292" cy="74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8" tIns="65025" rIns="130048" bIns="65025" anchor="ctr">
            <a:spAutoFit/>
          </a:bodyPr>
          <a:lstStyle/>
          <a:p>
            <a:r>
              <a:rPr lang="en-US" sz="2000" b="1" dirty="0" err="1" smtClean="0">
                <a:solidFill>
                  <a:srgbClr val="010135"/>
                </a:solidFill>
                <a:latin typeface="Geneva"/>
                <a:cs typeface="Geneva"/>
              </a:rPr>
              <a:t>Siggaard</a:t>
            </a:r>
            <a:r>
              <a:rPr lang="en-US" sz="2000" b="1" dirty="0" smtClean="0">
                <a:solidFill>
                  <a:srgbClr val="010135"/>
                </a:solidFill>
                <a:latin typeface="Geneva"/>
                <a:cs typeface="Geneva"/>
              </a:rPr>
              <a:t>-Andersen, O. Therapeutic Aspects of Acid-Base Disorders. </a:t>
            </a:r>
          </a:p>
          <a:p>
            <a:r>
              <a:rPr lang="en-US" sz="2000" b="1" dirty="0" smtClean="0">
                <a:solidFill>
                  <a:srgbClr val="010135"/>
                </a:solidFill>
                <a:latin typeface="Geneva"/>
                <a:cs typeface="Geneva"/>
              </a:rPr>
              <a:t>Modern Trends in </a:t>
            </a:r>
            <a:r>
              <a:rPr lang="en-US" sz="2000" b="1" dirty="0" err="1" smtClean="0">
                <a:solidFill>
                  <a:srgbClr val="010135"/>
                </a:solidFill>
                <a:latin typeface="Geneva"/>
                <a:cs typeface="Geneva"/>
              </a:rPr>
              <a:t>Anaesthesia</a:t>
            </a:r>
            <a:r>
              <a:rPr lang="en-US" sz="2000" b="1" dirty="0" smtClean="0">
                <a:solidFill>
                  <a:srgbClr val="010135"/>
                </a:solidFill>
                <a:latin typeface="Geneva"/>
                <a:cs typeface="Geneva"/>
              </a:rPr>
              <a:t>, Edit. EVANS &amp; GRAY, Vol. 3, p.99, </a:t>
            </a:r>
            <a:r>
              <a:rPr lang="en-US" sz="2000" b="1" dirty="0" err="1" smtClean="0">
                <a:solidFill>
                  <a:srgbClr val="010135"/>
                </a:solidFill>
                <a:latin typeface="Geneva"/>
                <a:cs typeface="Geneva"/>
              </a:rPr>
              <a:t>Butterworths</a:t>
            </a:r>
            <a:r>
              <a:rPr lang="en-US" sz="2000" b="1" dirty="0" smtClean="0">
                <a:solidFill>
                  <a:srgbClr val="010135"/>
                </a:solidFill>
                <a:latin typeface="Geneva"/>
                <a:cs typeface="Geneva"/>
              </a:rPr>
              <a:t>, 1967</a:t>
            </a:r>
            <a:endParaRPr lang="en-US" sz="2000" b="1" dirty="0">
              <a:solidFill>
                <a:srgbClr val="010135"/>
              </a:solidFill>
              <a:latin typeface="Geneva"/>
              <a:cs typeface="Geneva"/>
            </a:endParaRPr>
          </a:p>
        </p:txBody>
      </p:sp>
      <p:pic>
        <p:nvPicPr>
          <p:cNvPr id="3" name="Picture 2" descr="acidbasenomogram_conce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8906"/>
            <a:ext cx="13003213" cy="7165946"/>
          </a:xfrm>
          <a:prstGeom prst="rect">
            <a:avLst/>
          </a:prstGeom>
        </p:spPr>
      </p:pic>
    </p:spTree>
    <p:extLst>
      <p:ext uri="{BB962C8B-B14F-4D97-AF65-F5344CB8AC3E}">
        <p14:creationId xmlns:p14="http://schemas.microsoft.com/office/powerpoint/2010/main" val="195590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C71A"/>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endParaRPr lang="en-US"/>
          </a:p>
        </p:txBody>
      </p:sp>
      <p:sp>
        <p:nvSpPr>
          <p:cNvPr id="8" name="Rectangle 7"/>
          <p:cNvSpPr/>
          <p:nvPr/>
        </p:nvSpPr>
        <p:spPr>
          <a:xfrm>
            <a:off x="0" y="0"/>
            <a:ext cx="13003213" cy="918471"/>
          </a:xfrm>
          <a:prstGeom prst="rect">
            <a:avLst/>
          </a:prstGeom>
          <a:solidFill>
            <a:srgbClr val="F5C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9" name="Title 1"/>
          <p:cNvSpPr txBox="1">
            <a:spLocks/>
          </p:cNvSpPr>
          <p:nvPr/>
        </p:nvSpPr>
        <p:spPr>
          <a:xfrm>
            <a:off x="650161" y="83975"/>
            <a:ext cx="12490640" cy="783703"/>
          </a:xfrm>
          <a:prstGeom prst="rect">
            <a:avLst/>
          </a:prstGeom>
        </p:spPr>
        <p:txBody>
          <a:bodyPr vert="horz" lIns="130055" tIns="65028" rIns="130055" bIns="65028" rtlCol="0" anchor="ctr">
            <a:normAutofit fontScale="90000" lnSpcReduction="10000"/>
          </a:bodyPr>
          <a:lstStyle>
            <a:lvl1pPr algn="l" defTabSz="650276" rtl="0" eaLnBrk="1" latinLnBrk="0" hangingPunct="1">
              <a:spcBef>
                <a:spcPct val="0"/>
              </a:spcBef>
              <a:buNone/>
              <a:defRPr sz="5100" kern="1200">
                <a:solidFill>
                  <a:schemeClr val="tx1"/>
                </a:solidFill>
                <a:latin typeface="Geneva"/>
                <a:ea typeface="+mj-ea"/>
                <a:cs typeface="Geneva"/>
              </a:defRPr>
            </a:lvl1pPr>
          </a:lstStyle>
          <a:p>
            <a:r>
              <a:rPr lang="en-US" dirty="0"/>
              <a:t>1</a:t>
            </a:r>
            <a:r>
              <a:rPr lang="en-US" baseline="30000" dirty="0"/>
              <a:t>st</a:t>
            </a:r>
            <a:r>
              <a:rPr lang="en-US" dirty="0"/>
              <a:t> AM Ur pH </a:t>
            </a:r>
            <a:r>
              <a:rPr lang="en-US" i="1" dirty="0"/>
              <a:t>is</a:t>
            </a:r>
            <a:r>
              <a:rPr lang="en-US" dirty="0"/>
              <a:t> Predictive Biomarker</a:t>
            </a:r>
            <a:endParaRPr lang="en-US" dirty="0">
              <a:solidFill>
                <a:schemeClr val="tx1">
                  <a:lumMod val="75000"/>
                  <a:lumOff val="25000"/>
                </a:schemeClr>
              </a:solidFill>
            </a:endParaRPr>
          </a:p>
        </p:txBody>
      </p:sp>
      <p:sp>
        <p:nvSpPr>
          <p:cNvPr id="13" name="Content Placeholder 2"/>
          <p:cNvSpPr txBox="1">
            <a:spLocks/>
          </p:cNvSpPr>
          <p:nvPr/>
        </p:nvSpPr>
        <p:spPr>
          <a:xfrm>
            <a:off x="650161" y="2276581"/>
            <a:ext cx="11702892" cy="6439021"/>
          </a:xfrm>
          <a:prstGeom prst="rect">
            <a:avLst/>
          </a:prstGeom>
        </p:spPr>
        <p:txBody>
          <a:bodyPr vert="horz" lIns="130055" tIns="65028" rIns="130055" bIns="65028" rtlCol="0">
            <a:normAutofit/>
          </a:bodyPr>
          <a:lstStyle>
            <a:lvl1pPr marL="487707" indent="-487707" algn="l" defTabSz="650276" rtl="0" eaLnBrk="1" latinLnBrk="0" hangingPunct="1">
              <a:spcBef>
                <a:spcPct val="20000"/>
              </a:spcBef>
              <a:buFont typeface="Arial"/>
              <a:buChar char="•"/>
              <a:defRPr sz="4600" kern="1200">
                <a:solidFill>
                  <a:schemeClr val="tx1"/>
                </a:solidFill>
                <a:latin typeface="Geneva"/>
                <a:ea typeface="+mn-ea"/>
                <a:cs typeface="Geneva"/>
              </a:defRPr>
            </a:lvl1pPr>
            <a:lvl2pPr marL="1056698" indent="-406422" algn="l" defTabSz="650276" rtl="0" eaLnBrk="1" latinLnBrk="0" hangingPunct="1">
              <a:spcBef>
                <a:spcPct val="20000"/>
              </a:spcBef>
              <a:buFont typeface="Arial"/>
              <a:buChar char="–"/>
              <a:defRPr sz="4000" kern="1200">
                <a:solidFill>
                  <a:schemeClr val="tx1"/>
                </a:solidFill>
                <a:latin typeface="Geneva"/>
                <a:ea typeface="+mn-ea"/>
                <a:cs typeface="Geneva"/>
              </a:defRPr>
            </a:lvl2pPr>
            <a:lvl3pPr marL="1625689" indent="-325138" algn="l" defTabSz="650276" rtl="0" eaLnBrk="1" latinLnBrk="0" hangingPunct="1">
              <a:spcBef>
                <a:spcPct val="20000"/>
              </a:spcBef>
              <a:buFont typeface="Arial"/>
              <a:buChar char="•"/>
              <a:defRPr sz="3400" kern="1200">
                <a:solidFill>
                  <a:schemeClr val="tx1"/>
                </a:solidFill>
                <a:latin typeface="Geneva"/>
                <a:ea typeface="+mn-ea"/>
                <a:cs typeface="Geneva"/>
              </a:defRPr>
            </a:lvl3pPr>
            <a:lvl4pPr marL="2275964" indent="-325138" algn="l" defTabSz="650276" rtl="0" eaLnBrk="1" latinLnBrk="0" hangingPunct="1">
              <a:spcBef>
                <a:spcPct val="20000"/>
              </a:spcBef>
              <a:buFont typeface="Arial"/>
              <a:buChar char="–"/>
              <a:defRPr sz="2800" kern="1200">
                <a:solidFill>
                  <a:schemeClr val="tx1"/>
                </a:solidFill>
                <a:latin typeface="Geneva"/>
                <a:ea typeface="+mn-ea"/>
                <a:cs typeface="Geneva"/>
              </a:defRPr>
            </a:lvl4pPr>
            <a:lvl5pPr marL="2926240" indent="-325138" algn="l" defTabSz="650276" rtl="0" eaLnBrk="1" latinLnBrk="0" hangingPunct="1">
              <a:spcBef>
                <a:spcPct val="20000"/>
              </a:spcBef>
              <a:buFont typeface="Arial"/>
              <a:buChar char="»"/>
              <a:defRPr sz="2800" kern="1200">
                <a:solidFill>
                  <a:schemeClr val="tx1"/>
                </a:solidFill>
                <a:latin typeface="Geneva"/>
                <a:ea typeface="+mn-ea"/>
                <a:cs typeface="Geneva"/>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r>
              <a:rPr lang="en-US" dirty="0" smtClean="0">
                <a:solidFill>
                  <a:srgbClr val="404040"/>
                </a:solidFill>
              </a:rPr>
              <a:t>Cell </a:t>
            </a:r>
          </a:p>
          <a:p>
            <a:pPr lvl="1">
              <a:buFontTx/>
              <a:buChar char="•"/>
            </a:pPr>
            <a:r>
              <a:rPr lang="en-US" dirty="0" smtClean="0">
                <a:solidFill>
                  <a:srgbClr val="404040"/>
                </a:solidFill>
              </a:rPr>
              <a:t>Metabolic acid status</a:t>
            </a:r>
          </a:p>
          <a:p>
            <a:pPr lvl="1">
              <a:buFontTx/>
              <a:buChar char="•"/>
            </a:pPr>
            <a:r>
              <a:rPr lang="en-US" dirty="0" smtClean="0">
                <a:solidFill>
                  <a:srgbClr val="404040"/>
                </a:solidFill>
              </a:rPr>
              <a:t>Active mineral status</a:t>
            </a:r>
          </a:p>
          <a:p>
            <a:pPr lvl="1">
              <a:buFontTx/>
              <a:buChar char="•"/>
            </a:pPr>
            <a:r>
              <a:rPr lang="en-US" dirty="0" smtClean="0">
                <a:solidFill>
                  <a:srgbClr val="404040"/>
                </a:solidFill>
              </a:rPr>
              <a:t>Enzyme catalysts pH sensitive</a:t>
            </a:r>
          </a:p>
          <a:p>
            <a:r>
              <a:rPr lang="en-US" dirty="0" smtClean="0">
                <a:solidFill>
                  <a:srgbClr val="404040"/>
                </a:solidFill>
              </a:rPr>
              <a:t>Bone, vessel, and brain health</a:t>
            </a:r>
          </a:p>
          <a:p>
            <a:r>
              <a:rPr lang="en-US" dirty="0" smtClean="0">
                <a:solidFill>
                  <a:srgbClr val="404040"/>
                </a:solidFill>
              </a:rPr>
              <a:t>Protein efficiency &gt;90+% </a:t>
            </a:r>
            <a:r>
              <a:rPr lang="en-US" i="1" dirty="0" smtClean="0">
                <a:solidFill>
                  <a:srgbClr val="404040"/>
                </a:solidFill>
              </a:rPr>
              <a:t>or </a:t>
            </a:r>
            <a:r>
              <a:rPr lang="en-US" dirty="0" smtClean="0">
                <a:solidFill>
                  <a:srgbClr val="404040"/>
                </a:solidFill>
              </a:rPr>
              <a:t>&lt;10%</a:t>
            </a:r>
          </a:p>
          <a:p>
            <a:r>
              <a:rPr lang="en-US" dirty="0" smtClean="0">
                <a:solidFill>
                  <a:srgbClr val="404040"/>
                </a:solidFill>
              </a:rPr>
              <a:t>Magnesium as essential electrolyte</a:t>
            </a:r>
            <a:endParaRPr lang="en-US" dirty="0">
              <a:solidFill>
                <a:srgbClr val="404040"/>
              </a:solidFill>
            </a:endParaRPr>
          </a:p>
        </p:txBody>
      </p:sp>
    </p:spTree>
    <p:extLst>
      <p:ext uri="{BB962C8B-B14F-4D97-AF65-F5344CB8AC3E}">
        <p14:creationId xmlns:p14="http://schemas.microsoft.com/office/powerpoint/2010/main" val="24957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60" y="526619"/>
            <a:ext cx="11702892" cy="783703"/>
          </a:xfrm>
        </p:spPr>
        <p:txBody>
          <a:bodyPr>
            <a:normAutofit fontScale="90000"/>
          </a:bodyPr>
          <a:lstStyle/>
          <a:p>
            <a:r>
              <a:rPr lang="en-US" b="1" dirty="0" smtClean="0">
                <a:solidFill>
                  <a:srgbClr val="FFFF00"/>
                </a:solidFill>
              </a:rPr>
              <a:t>Predictive Biomarker Tests</a:t>
            </a:r>
            <a:endParaRPr lang="en-US" b="1" dirty="0">
              <a:solidFill>
                <a:srgbClr val="FFFF00"/>
              </a:solidFill>
            </a:endParaRPr>
          </a:p>
        </p:txBody>
      </p:sp>
      <p:sp>
        <p:nvSpPr>
          <p:cNvPr id="3" name="Content Placeholder 2"/>
          <p:cNvSpPr>
            <a:spLocks noGrp="1"/>
          </p:cNvSpPr>
          <p:nvPr>
            <p:ph idx="4294967295"/>
          </p:nvPr>
        </p:nvSpPr>
        <p:spPr>
          <a:xfrm>
            <a:off x="650160" y="2276581"/>
            <a:ext cx="12038121" cy="6439021"/>
          </a:xfrm>
        </p:spPr>
        <p:txBody>
          <a:bodyPr>
            <a:normAutofit/>
          </a:bodyPr>
          <a:lstStyle/>
          <a:p>
            <a:r>
              <a:rPr lang="en-US" sz="5700" b="1" dirty="0">
                <a:solidFill>
                  <a:srgbClr val="FFFFFF"/>
                </a:solidFill>
              </a:rPr>
              <a:t>What are they</a:t>
            </a:r>
          </a:p>
          <a:p>
            <a:r>
              <a:rPr lang="en-US" sz="5700" b="1" dirty="0">
                <a:solidFill>
                  <a:srgbClr val="FFFFFF"/>
                </a:solidFill>
              </a:rPr>
              <a:t>Why they are important</a:t>
            </a:r>
          </a:p>
          <a:p>
            <a:r>
              <a:rPr lang="en-US" sz="5700" b="1" dirty="0">
                <a:solidFill>
                  <a:srgbClr val="FFFFFF"/>
                </a:solidFill>
              </a:rPr>
              <a:t>How to use in practice</a:t>
            </a:r>
          </a:p>
          <a:p>
            <a:r>
              <a:rPr lang="en-US" sz="5700" b="1" dirty="0">
                <a:solidFill>
                  <a:srgbClr val="FFFFFF"/>
                </a:solidFill>
              </a:rPr>
              <a:t>Evidence based </a:t>
            </a:r>
            <a:r>
              <a:rPr lang="en-US" sz="5700" b="1" dirty="0" smtClean="0">
                <a:solidFill>
                  <a:srgbClr val="FFFFFF"/>
                </a:solidFill>
              </a:rPr>
              <a:t>personal </a:t>
            </a:r>
            <a:r>
              <a:rPr lang="en-US" sz="5700" b="1" dirty="0">
                <a:solidFill>
                  <a:srgbClr val="FFFFFF"/>
                </a:solidFill>
              </a:rPr>
              <a:t>care</a:t>
            </a:r>
          </a:p>
        </p:txBody>
      </p:sp>
      <p:pic>
        <p:nvPicPr>
          <p:cNvPr id="5" name="Picture 4" descr="color-squa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6259283" y="3012845"/>
            <a:ext cx="484648" cy="13003213"/>
          </a:xfrm>
          <a:prstGeom prst="rect">
            <a:avLst/>
          </a:prstGeom>
        </p:spPr>
      </p:pic>
    </p:spTree>
    <p:extLst>
      <p:ext uri="{BB962C8B-B14F-4D97-AF65-F5344CB8AC3E}">
        <p14:creationId xmlns:p14="http://schemas.microsoft.com/office/powerpoint/2010/main" val="407838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C71A"/>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endParaRPr lang="en-US"/>
          </a:p>
        </p:txBody>
      </p:sp>
      <p:sp>
        <p:nvSpPr>
          <p:cNvPr id="8" name="Rectangle 7"/>
          <p:cNvSpPr/>
          <p:nvPr/>
        </p:nvSpPr>
        <p:spPr>
          <a:xfrm>
            <a:off x="0" y="0"/>
            <a:ext cx="13003213" cy="918471"/>
          </a:xfrm>
          <a:prstGeom prst="rect">
            <a:avLst/>
          </a:prstGeom>
          <a:solidFill>
            <a:srgbClr val="F5C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9" name="Title 1"/>
          <p:cNvSpPr txBox="1">
            <a:spLocks/>
          </p:cNvSpPr>
          <p:nvPr/>
        </p:nvSpPr>
        <p:spPr>
          <a:xfrm>
            <a:off x="650161" y="83975"/>
            <a:ext cx="12490640" cy="783703"/>
          </a:xfrm>
          <a:prstGeom prst="rect">
            <a:avLst/>
          </a:prstGeom>
        </p:spPr>
        <p:txBody>
          <a:bodyPr vert="horz" lIns="130055" tIns="65028" rIns="130055" bIns="65028" rtlCol="0" anchor="ctr">
            <a:normAutofit fontScale="90000" lnSpcReduction="10000"/>
          </a:bodyPr>
          <a:lstStyle>
            <a:lvl1pPr algn="l" defTabSz="650276" rtl="0" eaLnBrk="1" latinLnBrk="0" hangingPunct="1">
              <a:spcBef>
                <a:spcPct val="0"/>
              </a:spcBef>
              <a:buNone/>
              <a:defRPr sz="5100" kern="1200">
                <a:solidFill>
                  <a:schemeClr val="tx1"/>
                </a:solidFill>
                <a:latin typeface="Geneva"/>
                <a:ea typeface="+mj-ea"/>
                <a:cs typeface="Geneva"/>
              </a:defRPr>
            </a:lvl1pPr>
          </a:lstStyle>
          <a:p>
            <a:r>
              <a:rPr lang="en-US" dirty="0">
                <a:solidFill>
                  <a:srgbClr val="404040"/>
                </a:solidFill>
              </a:rPr>
              <a:t>Predictive Biomarkers: 1</a:t>
            </a:r>
            <a:r>
              <a:rPr lang="en-US" baseline="30000" dirty="0">
                <a:solidFill>
                  <a:srgbClr val="404040"/>
                </a:solidFill>
              </a:rPr>
              <a:t>st</a:t>
            </a:r>
            <a:r>
              <a:rPr lang="en-US" dirty="0">
                <a:solidFill>
                  <a:srgbClr val="404040"/>
                </a:solidFill>
              </a:rPr>
              <a:t> AM Urine pH</a:t>
            </a:r>
          </a:p>
        </p:txBody>
      </p:sp>
      <p:graphicFrame>
        <p:nvGraphicFramePr>
          <p:cNvPr id="6" name="Diagram 5"/>
          <p:cNvGraphicFramePr/>
          <p:nvPr>
            <p:extLst>
              <p:ext uri="{D42A27DB-BD31-4B8C-83A1-F6EECF244321}">
                <p14:modId xmlns:p14="http://schemas.microsoft.com/office/powerpoint/2010/main" val="3768129844"/>
              </p:ext>
            </p:extLst>
          </p:nvPr>
        </p:nvGraphicFramePr>
        <p:xfrm>
          <a:off x="1011334" y="1273045"/>
          <a:ext cx="10915395" cy="7355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2713682" y="8797735"/>
            <a:ext cx="7602420" cy="654546"/>
          </a:xfrm>
          <a:prstGeom prst="rect">
            <a:avLst/>
          </a:prstGeom>
        </p:spPr>
        <p:txBody>
          <a:bodyPr wrap="none" lIns="130055" tIns="65028" rIns="130055" bIns="65028">
            <a:spAutoFit/>
          </a:bodyPr>
          <a:lstStyle/>
          <a:p>
            <a:pPr>
              <a:defRPr/>
            </a:pPr>
            <a:r>
              <a:rPr lang="en-US" b="1" i="1" dirty="0">
                <a:solidFill>
                  <a:srgbClr val="404040"/>
                </a:solidFill>
                <a:latin typeface="Geneva"/>
                <a:cs typeface="Geneva"/>
              </a:rPr>
              <a:t>Clinical Pearl: </a:t>
            </a:r>
            <a:r>
              <a:rPr lang="en-US" b="1" dirty="0">
                <a:solidFill>
                  <a:srgbClr val="404040"/>
                </a:solidFill>
                <a:latin typeface="Geneva"/>
                <a:cs typeface="Geneva"/>
              </a:rPr>
              <a:t>Keep</a:t>
            </a:r>
            <a:r>
              <a:rPr lang="en-US" b="1" i="1" dirty="0">
                <a:solidFill>
                  <a:srgbClr val="404040"/>
                </a:solidFill>
                <a:latin typeface="Geneva"/>
                <a:cs typeface="Geneva"/>
              </a:rPr>
              <a:t> </a:t>
            </a:r>
            <a:r>
              <a:rPr lang="en-US" b="1" dirty="0">
                <a:solidFill>
                  <a:srgbClr val="404040"/>
                </a:solidFill>
                <a:effectLst>
                  <a:outerShdw blurRad="50800" dist="38100" dir="8100000" algn="tr" rotWithShape="0">
                    <a:prstClr val="black">
                      <a:alpha val="40000"/>
                    </a:prstClr>
                  </a:outerShdw>
                </a:effectLst>
                <a:latin typeface="Geneva"/>
                <a:cs typeface="Geneva"/>
              </a:rPr>
              <a:t>1</a:t>
            </a:r>
            <a:r>
              <a:rPr lang="en-US" b="1" baseline="30000" dirty="0">
                <a:solidFill>
                  <a:srgbClr val="404040"/>
                </a:solidFill>
                <a:effectLst>
                  <a:outerShdw blurRad="50800" dist="38100" dir="8100000" algn="tr" rotWithShape="0">
                    <a:prstClr val="black">
                      <a:alpha val="40000"/>
                    </a:prstClr>
                  </a:outerShdw>
                </a:effectLst>
                <a:latin typeface="Geneva"/>
                <a:cs typeface="Geneva"/>
              </a:rPr>
              <a:t>st</a:t>
            </a:r>
            <a:r>
              <a:rPr lang="en-US" b="1" dirty="0">
                <a:solidFill>
                  <a:srgbClr val="404040"/>
                </a:solidFill>
                <a:effectLst>
                  <a:outerShdw blurRad="50800" dist="38100" dir="8100000" algn="tr" rotWithShape="0">
                    <a:prstClr val="black">
                      <a:alpha val="40000"/>
                    </a:prstClr>
                  </a:outerShdw>
                </a:effectLst>
                <a:latin typeface="Geneva"/>
                <a:cs typeface="Geneva"/>
              </a:rPr>
              <a:t> AM urine pH </a:t>
            </a:r>
            <a:r>
              <a:rPr lang="en-US" sz="3400" b="1" dirty="0">
                <a:solidFill>
                  <a:srgbClr val="404040"/>
                </a:solidFill>
                <a:effectLst>
                  <a:outerShdw blurRad="50800" dist="38100" dir="8100000" algn="tr" rotWithShape="0">
                    <a:prstClr val="black">
                      <a:alpha val="40000"/>
                    </a:prstClr>
                  </a:outerShdw>
                </a:effectLst>
                <a:latin typeface="Geneva"/>
                <a:cs typeface="Geneva"/>
              </a:rPr>
              <a:t>6.5-7.5</a:t>
            </a:r>
            <a:endParaRPr lang="en-US" sz="3400" dirty="0">
              <a:solidFill>
                <a:srgbClr val="404040"/>
              </a:solidFill>
              <a:effectLst>
                <a:outerShdw blurRad="50800" dist="38100" dir="8100000" algn="tr" rotWithShape="0">
                  <a:prstClr val="black">
                    <a:alpha val="40000"/>
                  </a:prstClr>
                </a:outerShdw>
              </a:effectLst>
              <a:latin typeface="Geneva"/>
              <a:cs typeface="Geneva"/>
            </a:endParaRPr>
          </a:p>
        </p:txBody>
      </p:sp>
    </p:spTree>
    <p:extLst>
      <p:ext uri="{BB962C8B-B14F-4D97-AF65-F5344CB8AC3E}">
        <p14:creationId xmlns:p14="http://schemas.microsoft.com/office/powerpoint/2010/main" val="336960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graphicEl>
                                              <a:dgm id="{8480F65D-6307-5541-B3FB-41879454EB2A}"/>
                                            </p:graphic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graphicEl>
                                              <a:dgm id="{ABAD549D-51F4-5246-BA93-C706013D1AFE}"/>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graphicEl>
                                              <a:dgm id="{BD8EBB6D-475A-0645-8908-5E24329EFBB9}"/>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graphicEl>
                                              <a:dgm id="{DA0C81BC-0B5D-F24F-82C6-515FA58865E8}"/>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graphicEl>
                                              <a:dgm id="{8855CD60-7F41-4245-B348-34BB6D8F72B7}"/>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graphicEl>
                                              <a:dgm id="{F7F16994-FC3E-1643-AACB-D862C53E7547}"/>
                                            </p:graphic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6" grpId="0">
        <p:bldSub>
          <a:bldDgm bld="one"/>
        </p:bldSub>
      </p:bldGraphic>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39000"/>
              </a:schemeClr>
            </a:gs>
            <a:gs pos="100000">
              <a:srgbClr val="F5C71A"/>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endParaRPr lang="en-US"/>
          </a:p>
        </p:txBody>
      </p:sp>
      <p:sp>
        <p:nvSpPr>
          <p:cNvPr id="8" name="Rectangle 7"/>
          <p:cNvSpPr/>
          <p:nvPr/>
        </p:nvSpPr>
        <p:spPr>
          <a:xfrm>
            <a:off x="0" y="0"/>
            <a:ext cx="13003213" cy="918471"/>
          </a:xfrm>
          <a:prstGeom prst="rect">
            <a:avLst/>
          </a:prstGeom>
          <a:solidFill>
            <a:srgbClr val="F5C7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neva"/>
              <a:cs typeface="Geneva"/>
            </a:endParaRPr>
          </a:p>
        </p:txBody>
      </p:sp>
      <p:sp>
        <p:nvSpPr>
          <p:cNvPr id="9" name="Title 1"/>
          <p:cNvSpPr txBox="1">
            <a:spLocks/>
          </p:cNvSpPr>
          <p:nvPr/>
        </p:nvSpPr>
        <p:spPr>
          <a:xfrm>
            <a:off x="650161" y="83975"/>
            <a:ext cx="12490640" cy="783703"/>
          </a:xfrm>
          <a:prstGeom prst="rect">
            <a:avLst/>
          </a:prstGeom>
        </p:spPr>
        <p:txBody>
          <a:bodyPr vert="horz" lIns="130055" tIns="65028" rIns="130055" bIns="65028" rtlCol="0" anchor="ctr">
            <a:normAutofit fontScale="90000" lnSpcReduction="10000"/>
          </a:bodyPr>
          <a:lstStyle>
            <a:lvl1pPr algn="l" defTabSz="650276" rtl="0" eaLnBrk="1" latinLnBrk="0" hangingPunct="1">
              <a:spcBef>
                <a:spcPct val="0"/>
              </a:spcBef>
              <a:buNone/>
              <a:defRPr sz="5100" kern="1200">
                <a:solidFill>
                  <a:schemeClr val="tx1"/>
                </a:solidFill>
                <a:latin typeface="Geneva"/>
                <a:ea typeface="+mj-ea"/>
                <a:cs typeface="Geneva"/>
              </a:defRPr>
            </a:lvl1pPr>
          </a:lstStyle>
          <a:p>
            <a:r>
              <a:rPr lang="en-US" dirty="0">
                <a:solidFill>
                  <a:srgbClr val="404040"/>
                </a:solidFill>
              </a:rPr>
              <a:t>Biomarkers Solutions: Magnesium, Mg</a:t>
            </a:r>
            <a:r>
              <a:rPr lang="en-US" baseline="30000" dirty="0">
                <a:solidFill>
                  <a:srgbClr val="404040"/>
                </a:solidFill>
              </a:rPr>
              <a:t>++</a:t>
            </a:r>
            <a:endParaRPr lang="en-US" dirty="0">
              <a:solidFill>
                <a:srgbClr val="404040"/>
              </a:solidFill>
            </a:endParaRPr>
          </a:p>
        </p:txBody>
      </p:sp>
      <p:sp>
        <p:nvSpPr>
          <p:cNvPr id="10" name="Rectangle 8"/>
          <p:cNvSpPr>
            <a:spLocks noChangeArrowheads="1"/>
          </p:cNvSpPr>
          <p:nvPr/>
        </p:nvSpPr>
        <p:spPr bwMode="auto">
          <a:xfrm>
            <a:off x="1022649" y="2192270"/>
            <a:ext cx="11468111" cy="530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55" tIns="65028" rIns="130055" bIns="65028">
            <a:spAutoFit/>
          </a:bodyPr>
          <a:lstStyle/>
          <a:p>
            <a:r>
              <a:rPr lang="en-US" sz="4200" dirty="0">
                <a:solidFill>
                  <a:srgbClr val="404040"/>
                </a:solidFill>
                <a:latin typeface="Geneva"/>
                <a:cs typeface="Geneva"/>
              </a:rPr>
              <a:t>Magnesium &amp; Choline Citrate: </a:t>
            </a:r>
            <a:br>
              <a:rPr lang="en-US" sz="4200" dirty="0">
                <a:solidFill>
                  <a:srgbClr val="404040"/>
                </a:solidFill>
                <a:latin typeface="Geneva"/>
                <a:cs typeface="Geneva"/>
              </a:rPr>
            </a:br>
            <a:r>
              <a:rPr lang="en-US" sz="4200" dirty="0">
                <a:solidFill>
                  <a:srgbClr val="404040"/>
                </a:solidFill>
                <a:latin typeface="Geneva"/>
                <a:cs typeface="Geneva"/>
              </a:rPr>
              <a:t>Gets in when usual uptake blocked; </a:t>
            </a:r>
            <a:br>
              <a:rPr lang="en-US" sz="4200" dirty="0">
                <a:solidFill>
                  <a:srgbClr val="404040"/>
                </a:solidFill>
                <a:latin typeface="Geneva"/>
                <a:cs typeface="Geneva"/>
              </a:rPr>
            </a:br>
            <a:r>
              <a:rPr lang="en-US" sz="4200" dirty="0">
                <a:solidFill>
                  <a:srgbClr val="404040"/>
                </a:solidFill>
                <a:latin typeface="Geneva"/>
                <a:cs typeface="Geneva"/>
              </a:rPr>
              <a:t>440-880+ mg elemental magnesium daily</a:t>
            </a:r>
          </a:p>
          <a:p>
            <a:endParaRPr lang="en-US" sz="4200" dirty="0">
              <a:solidFill>
                <a:srgbClr val="404040"/>
              </a:solidFill>
              <a:latin typeface="Geneva"/>
              <a:cs typeface="Geneva"/>
            </a:endParaRPr>
          </a:p>
          <a:p>
            <a:r>
              <a:rPr lang="en-US" sz="4200" dirty="0">
                <a:solidFill>
                  <a:srgbClr val="404040"/>
                </a:solidFill>
                <a:latin typeface="Geneva"/>
                <a:cs typeface="Geneva"/>
              </a:rPr>
              <a:t>Magnesium displaces toxic minerals</a:t>
            </a:r>
            <a:br>
              <a:rPr lang="en-US" sz="4200" dirty="0">
                <a:solidFill>
                  <a:srgbClr val="404040"/>
                </a:solidFill>
                <a:latin typeface="Geneva"/>
                <a:cs typeface="Geneva"/>
              </a:rPr>
            </a:br>
            <a:r>
              <a:rPr lang="en-US" sz="4200" dirty="0">
                <a:solidFill>
                  <a:srgbClr val="404040"/>
                </a:solidFill>
                <a:latin typeface="Geneva"/>
                <a:cs typeface="Geneva"/>
              </a:rPr>
              <a:t>Choline </a:t>
            </a:r>
            <a:r>
              <a:rPr lang="en-US" sz="4200" dirty="0">
                <a:solidFill>
                  <a:srgbClr val="404040"/>
                </a:solidFill>
                <a:latin typeface="Geneva"/>
                <a:cs typeface="Geneva"/>
                <a:sym typeface="Wingdings" charset="0"/>
              </a:rPr>
              <a:t></a:t>
            </a:r>
            <a:r>
              <a:rPr lang="en-US" sz="4200" dirty="0">
                <a:solidFill>
                  <a:srgbClr val="404040"/>
                </a:solidFill>
                <a:latin typeface="Geneva"/>
                <a:cs typeface="Geneva"/>
              </a:rPr>
              <a:t>  acetylcholine, cholinergic bile</a:t>
            </a:r>
            <a:br>
              <a:rPr lang="en-US" sz="4200" dirty="0">
                <a:solidFill>
                  <a:srgbClr val="404040"/>
                </a:solidFill>
                <a:latin typeface="Geneva"/>
                <a:cs typeface="Geneva"/>
              </a:rPr>
            </a:br>
            <a:r>
              <a:rPr lang="en-US" sz="4200" dirty="0">
                <a:solidFill>
                  <a:srgbClr val="404040"/>
                </a:solidFill>
                <a:latin typeface="Geneva"/>
                <a:cs typeface="Geneva"/>
              </a:rPr>
              <a:t>Citrate  </a:t>
            </a:r>
            <a:r>
              <a:rPr lang="en-US" sz="4200" dirty="0">
                <a:solidFill>
                  <a:srgbClr val="404040"/>
                </a:solidFill>
                <a:latin typeface="Geneva"/>
                <a:cs typeface="Geneva"/>
                <a:sym typeface="Wingdings" charset="0"/>
              </a:rPr>
              <a:t></a:t>
            </a:r>
            <a:r>
              <a:rPr lang="en-US" sz="4200" dirty="0">
                <a:solidFill>
                  <a:srgbClr val="404040"/>
                </a:solidFill>
                <a:latin typeface="Geneva"/>
                <a:cs typeface="Geneva"/>
              </a:rPr>
              <a:t>  energizes &amp; alkalinizes mitochondria</a:t>
            </a:r>
          </a:p>
        </p:txBody>
      </p:sp>
      <p:sp>
        <p:nvSpPr>
          <p:cNvPr id="11" name="Rectangle 10"/>
          <p:cNvSpPr/>
          <p:nvPr/>
        </p:nvSpPr>
        <p:spPr>
          <a:xfrm>
            <a:off x="3279954" y="8428506"/>
            <a:ext cx="5522879" cy="685324"/>
          </a:xfrm>
          <a:prstGeom prst="rect">
            <a:avLst/>
          </a:prstGeom>
        </p:spPr>
        <p:txBody>
          <a:bodyPr wrap="none" lIns="130055" tIns="65028" rIns="130055" bIns="65028">
            <a:spAutoFit/>
          </a:bodyPr>
          <a:lstStyle/>
          <a:p>
            <a:pPr>
              <a:defRPr/>
            </a:pPr>
            <a:r>
              <a:rPr lang="en-US" sz="3600" b="1" dirty="0">
                <a:ln>
                  <a:solidFill>
                    <a:schemeClr val="tx1"/>
                  </a:solidFill>
                </a:ln>
                <a:solidFill>
                  <a:srgbClr val="404040"/>
                </a:solidFill>
                <a:effectLst/>
                <a:latin typeface="Geneva"/>
                <a:cs typeface="Geneva"/>
              </a:rPr>
              <a:t>US Patent # 8,017,160  </a:t>
            </a:r>
          </a:p>
        </p:txBody>
      </p:sp>
    </p:spTree>
    <p:extLst>
      <p:ext uri="{BB962C8B-B14F-4D97-AF65-F5344CB8AC3E}">
        <p14:creationId xmlns:p14="http://schemas.microsoft.com/office/powerpoint/2010/main" val="318787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61" y="134768"/>
            <a:ext cx="11702892" cy="783703"/>
          </a:xfrm>
        </p:spPr>
        <p:txBody>
          <a:bodyPr>
            <a:normAutofit fontScale="90000"/>
          </a:bodyPr>
          <a:lstStyle/>
          <a:p>
            <a:r>
              <a:rPr lang="en-US" i="1" dirty="0" smtClean="0">
                <a:solidFill>
                  <a:schemeClr val="bg1"/>
                </a:solidFill>
              </a:rPr>
              <a:t>Now</a:t>
            </a:r>
            <a:r>
              <a:rPr lang="en-US" dirty="0" smtClean="0">
                <a:solidFill>
                  <a:schemeClr val="bg1"/>
                </a:solidFill>
              </a:rPr>
              <a:t> Predictive Biomarkers </a:t>
            </a:r>
            <a:r>
              <a:rPr lang="en-US" u="sng" dirty="0" smtClean="0">
                <a:solidFill>
                  <a:schemeClr val="bg1"/>
                </a:solidFill>
              </a:rPr>
              <a:t>Known</a:t>
            </a:r>
            <a:endParaRPr lang="en-US" u="sng" dirty="0">
              <a:solidFill>
                <a:schemeClr val="bg1"/>
              </a:solidFill>
            </a:endParaRPr>
          </a:p>
        </p:txBody>
      </p:sp>
      <p:sp>
        <p:nvSpPr>
          <p:cNvPr id="3" name="Content Placeholder 2"/>
          <p:cNvSpPr>
            <a:spLocks noGrp="1"/>
          </p:cNvSpPr>
          <p:nvPr>
            <p:ph idx="4294967295"/>
          </p:nvPr>
        </p:nvSpPr>
        <p:spPr>
          <a:xfrm>
            <a:off x="650161" y="2276581"/>
            <a:ext cx="11702892" cy="6439021"/>
          </a:xfrm>
        </p:spPr>
        <p:txBody>
          <a:bodyPr>
            <a:normAutofit lnSpcReduction="10000"/>
          </a:bodyPr>
          <a:lstStyle/>
          <a:p>
            <a:r>
              <a:rPr lang="en-US" dirty="0" smtClean="0">
                <a:solidFill>
                  <a:schemeClr val="bg1"/>
                </a:solidFill>
              </a:rPr>
              <a:t>What enhances health, reduce risk</a:t>
            </a:r>
          </a:p>
          <a:p>
            <a:r>
              <a:rPr lang="en-US" dirty="0" smtClean="0">
                <a:solidFill>
                  <a:schemeClr val="bg1"/>
                </a:solidFill>
              </a:rPr>
              <a:t>Separate, overlapping control systems</a:t>
            </a:r>
          </a:p>
          <a:p>
            <a:r>
              <a:rPr lang="en-US" dirty="0" smtClean="0">
                <a:solidFill>
                  <a:schemeClr val="bg1"/>
                </a:solidFill>
              </a:rPr>
              <a:t>Causes primary; symptoms consequences</a:t>
            </a:r>
          </a:p>
          <a:p>
            <a:r>
              <a:rPr lang="en-US" dirty="0" smtClean="0">
                <a:solidFill>
                  <a:schemeClr val="bg1"/>
                </a:solidFill>
              </a:rPr>
              <a:t>Proactive interventions</a:t>
            </a:r>
          </a:p>
          <a:p>
            <a:r>
              <a:rPr lang="en-US" dirty="0" smtClean="0">
                <a:solidFill>
                  <a:schemeClr val="bg1"/>
                </a:solidFill>
              </a:rPr>
              <a:t>Evidence based approaches to risk</a:t>
            </a:r>
          </a:p>
          <a:p>
            <a:r>
              <a:rPr lang="en-US" dirty="0" smtClean="0">
                <a:solidFill>
                  <a:schemeClr val="bg1"/>
                </a:solidFill>
              </a:rPr>
              <a:t>Personalized care</a:t>
            </a:r>
          </a:p>
          <a:p>
            <a:r>
              <a:rPr lang="en-US" dirty="0" smtClean="0">
                <a:solidFill>
                  <a:schemeClr val="bg1"/>
                </a:solidFill>
              </a:rPr>
              <a:t>Add years to life and life to years</a:t>
            </a:r>
            <a:endParaRPr lang="en-US" dirty="0">
              <a:solidFill>
                <a:schemeClr val="bg1"/>
              </a:solidFill>
            </a:endParaRPr>
          </a:p>
        </p:txBody>
      </p:sp>
      <p:pic>
        <p:nvPicPr>
          <p:cNvPr id="5" name="Picture 4" descr="color-squa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6259283" y="3012845"/>
            <a:ext cx="484648" cy="13003213"/>
          </a:xfrm>
          <a:prstGeom prst="rect">
            <a:avLst/>
          </a:prstGeom>
        </p:spPr>
      </p:pic>
    </p:spTree>
    <p:extLst>
      <p:ext uri="{BB962C8B-B14F-4D97-AF65-F5344CB8AC3E}">
        <p14:creationId xmlns:p14="http://schemas.microsoft.com/office/powerpoint/2010/main" val="192237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2"/>
          <p:cNvSpPr>
            <a:spLocks noGrp="1"/>
          </p:cNvSpPr>
          <p:nvPr>
            <p:ph type="sldNum" sz="quarter" idx="4294967295"/>
          </p:nvPr>
        </p:nvSpPr>
        <p:spPr bwMode="auto">
          <a:xfrm>
            <a:off x="9318969" y="9043086"/>
            <a:ext cx="3034083" cy="5194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55" tIns="65028" rIns="130055" bIns="65028"/>
          <a:lstStyle>
            <a:lvl1pPr eaLnBrk="0" hangingPunct="0">
              <a:defRPr sz="2600">
                <a:solidFill>
                  <a:schemeClr val="tx1"/>
                </a:solidFill>
                <a:latin typeface="Arial" charset="0"/>
                <a:ea typeface="ＭＳ Ｐゴシック" charset="0"/>
                <a:cs typeface="ＭＳ Ｐゴシック" charset="0"/>
              </a:defRPr>
            </a:lvl1pPr>
            <a:lvl2pPr marL="742964" indent="-285756" eaLnBrk="0" hangingPunct="0">
              <a:defRPr sz="2600">
                <a:solidFill>
                  <a:schemeClr val="tx1"/>
                </a:solidFill>
                <a:latin typeface="Arial" charset="0"/>
                <a:ea typeface="ＭＳ Ｐゴシック" charset="0"/>
              </a:defRPr>
            </a:lvl2pPr>
            <a:lvl3pPr marL="1143021" indent="-228605" eaLnBrk="0" hangingPunct="0">
              <a:defRPr sz="2600">
                <a:solidFill>
                  <a:schemeClr val="tx1"/>
                </a:solidFill>
                <a:latin typeface="Arial" charset="0"/>
                <a:ea typeface="ＭＳ Ｐゴシック" charset="0"/>
              </a:defRPr>
            </a:lvl3pPr>
            <a:lvl4pPr marL="1600231" indent="-228605" eaLnBrk="0" hangingPunct="0">
              <a:defRPr sz="2600">
                <a:solidFill>
                  <a:schemeClr val="tx1"/>
                </a:solidFill>
                <a:latin typeface="Arial" charset="0"/>
                <a:ea typeface="ＭＳ Ｐゴシック" charset="0"/>
              </a:defRPr>
            </a:lvl4pPr>
            <a:lvl5pPr marL="2057439" indent="-228605" eaLnBrk="0" hangingPunct="0">
              <a:defRPr sz="2600">
                <a:solidFill>
                  <a:schemeClr val="tx1"/>
                </a:solidFill>
                <a:latin typeface="Arial" charset="0"/>
                <a:ea typeface="ＭＳ Ｐゴシック" charset="0"/>
              </a:defRPr>
            </a:lvl5pPr>
            <a:lvl6pPr marL="2514648" indent="-228605" defTabSz="1300188" eaLnBrk="0" fontAlgn="base" hangingPunct="0">
              <a:spcBef>
                <a:spcPct val="0"/>
              </a:spcBef>
              <a:spcAft>
                <a:spcPct val="0"/>
              </a:spcAft>
              <a:defRPr sz="2600">
                <a:solidFill>
                  <a:schemeClr val="tx1"/>
                </a:solidFill>
                <a:latin typeface="Arial" charset="0"/>
                <a:ea typeface="ＭＳ Ｐゴシック" charset="0"/>
              </a:defRPr>
            </a:lvl6pPr>
            <a:lvl7pPr marL="2971857" indent="-228605" defTabSz="1300188" eaLnBrk="0" fontAlgn="base" hangingPunct="0">
              <a:spcBef>
                <a:spcPct val="0"/>
              </a:spcBef>
              <a:spcAft>
                <a:spcPct val="0"/>
              </a:spcAft>
              <a:defRPr sz="2600">
                <a:solidFill>
                  <a:schemeClr val="tx1"/>
                </a:solidFill>
                <a:latin typeface="Arial" charset="0"/>
                <a:ea typeface="ＭＳ Ｐゴシック" charset="0"/>
              </a:defRPr>
            </a:lvl7pPr>
            <a:lvl8pPr marL="3429066" indent="-228605" defTabSz="1300188" eaLnBrk="0" fontAlgn="base" hangingPunct="0">
              <a:spcBef>
                <a:spcPct val="0"/>
              </a:spcBef>
              <a:spcAft>
                <a:spcPct val="0"/>
              </a:spcAft>
              <a:defRPr sz="2600">
                <a:solidFill>
                  <a:schemeClr val="tx1"/>
                </a:solidFill>
                <a:latin typeface="Arial" charset="0"/>
                <a:ea typeface="ＭＳ Ｐゴシック" charset="0"/>
              </a:defRPr>
            </a:lvl8pPr>
            <a:lvl9pPr marL="3886274" indent="-228605" defTabSz="1300188"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C9AAF0AB-F61F-D048-A1AC-A948B0D9CD52}" type="slidenum">
              <a:rPr lang="fr-FR" sz="1700">
                <a:solidFill>
                  <a:srgbClr val="A6A6A6"/>
                </a:solidFill>
                <a:latin typeface="Times New Roman" charset="0"/>
                <a:cs typeface="Arial" charset="0"/>
              </a:rPr>
              <a:pPr eaLnBrk="1" hangingPunct="1"/>
              <a:t>63</a:t>
            </a:fld>
            <a:endParaRPr lang="fr-FR" sz="1700">
              <a:solidFill>
                <a:srgbClr val="A6A6A6"/>
              </a:solidFill>
              <a:latin typeface="Times New Roman" charset="0"/>
              <a:cs typeface="Arial" charset="0"/>
            </a:endParaRPr>
          </a:p>
        </p:txBody>
      </p:sp>
      <p:sp>
        <p:nvSpPr>
          <p:cNvPr id="14337" name="ZoneTexte 1"/>
          <p:cNvSpPr txBox="1">
            <a:spLocks noChangeArrowheads="1"/>
          </p:cNvSpPr>
          <p:nvPr/>
        </p:nvSpPr>
        <p:spPr bwMode="auto">
          <a:xfrm>
            <a:off x="695241" y="71604"/>
            <a:ext cx="11437097" cy="70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1" tIns="45721" rIns="91441" bIns="45721">
            <a:spAutoFit/>
          </a:bodyPr>
          <a:lstStyle>
            <a:lvl1pPr eaLnBrk="0" hangingPunct="0">
              <a:defRPr sz="2600">
                <a:solidFill>
                  <a:schemeClr val="tx1"/>
                </a:solidFill>
                <a:latin typeface="Arial" pitchFamily="34" charset="0"/>
                <a:ea typeface="ＭＳ Ｐゴシック" pitchFamily="34" charset="-128"/>
              </a:defRPr>
            </a:lvl1pPr>
            <a:lvl2pPr marL="742950" indent="-285750" eaLnBrk="0" hangingPunct="0">
              <a:defRPr sz="2600">
                <a:solidFill>
                  <a:schemeClr val="tx1"/>
                </a:solidFill>
                <a:latin typeface="Arial" pitchFamily="34" charset="0"/>
                <a:ea typeface="ＭＳ Ｐゴシック" pitchFamily="34" charset="-128"/>
              </a:defRPr>
            </a:lvl2pPr>
            <a:lvl3pPr marL="1143000" indent="-228600" eaLnBrk="0" hangingPunct="0">
              <a:defRPr sz="2600">
                <a:solidFill>
                  <a:schemeClr val="tx1"/>
                </a:solidFill>
                <a:latin typeface="Arial" pitchFamily="34" charset="0"/>
                <a:ea typeface="ＭＳ Ｐゴシック" pitchFamily="34" charset="-128"/>
              </a:defRPr>
            </a:lvl3pPr>
            <a:lvl4pPr marL="1600200" indent="-228600" eaLnBrk="0" hangingPunct="0">
              <a:defRPr sz="2600">
                <a:solidFill>
                  <a:schemeClr val="tx1"/>
                </a:solidFill>
                <a:latin typeface="Arial" pitchFamily="34" charset="0"/>
                <a:ea typeface="ＭＳ Ｐゴシック" pitchFamily="34" charset="-128"/>
              </a:defRPr>
            </a:lvl4pPr>
            <a:lvl5pPr marL="2057400" indent="-228600" eaLnBrk="0" hangingPunct="0">
              <a:defRPr sz="2600">
                <a:solidFill>
                  <a:schemeClr val="tx1"/>
                </a:solidFill>
                <a:latin typeface="Arial" pitchFamily="34" charset="0"/>
                <a:ea typeface="ＭＳ Ｐゴシック" pitchFamily="34" charset="-128"/>
              </a:defRPr>
            </a:lvl5pPr>
            <a:lvl6pPr marL="25146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9718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4290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8862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defRPr/>
            </a:pPr>
            <a:r>
              <a:rPr lang="en-US" sz="4000" b="1" i="1" dirty="0">
                <a:solidFill>
                  <a:srgbClr val="FFFFFF"/>
                </a:solidFill>
                <a:latin typeface="Geneva"/>
                <a:cs typeface="Geneva"/>
              </a:rPr>
              <a:t>Metabolic Syndrome: </a:t>
            </a:r>
            <a:r>
              <a:rPr lang="en-US" sz="4000" b="1" dirty="0">
                <a:solidFill>
                  <a:srgbClr val="FFFFFF"/>
                </a:solidFill>
                <a:latin typeface="Geneva"/>
                <a:cs typeface="Geneva"/>
              </a:rPr>
              <a:t>Predictive Marker Goals</a:t>
            </a:r>
            <a:endParaRPr lang="fr-FR" sz="4000" b="1" i="1" dirty="0">
              <a:solidFill>
                <a:srgbClr val="FFFFFF"/>
              </a:solidFill>
              <a:latin typeface="Geneva"/>
              <a:cs typeface="Geneva"/>
            </a:endParaRPr>
          </a:p>
        </p:txBody>
      </p:sp>
      <p:sp>
        <p:nvSpPr>
          <p:cNvPr id="95238" name="Text Box 4"/>
          <p:cNvSpPr txBox="1">
            <a:spLocks noChangeArrowheads="1"/>
          </p:cNvSpPr>
          <p:nvPr/>
        </p:nvSpPr>
        <p:spPr bwMode="auto">
          <a:xfrm>
            <a:off x="1" y="9448701"/>
            <a:ext cx="3015882" cy="30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30048" tIns="65025" rIns="130048" bIns="65025">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algn="r" eaLnBrk="1" hangingPunct="1"/>
            <a:r>
              <a:rPr lang="en-US" sz="1100" i="1">
                <a:solidFill>
                  <a:srgbClr val="FFFFFF"/>
                </a:solidFill>
                <a:latin typeface="Century Gothic" charset="0"/>
              </a:rPr>
              <a:t>Grundy et al., 2005;  Kahn et al., 2005</a:t>
            </a:r>
          </a:p>
        </p:txBody>
      </p:sp>
      <p:sp>
        <p:nvSpPr>
          <p:cNvPr id="11" name="Multiply 10"/>
          <p:cNvSpPr/>
          <p:nvPr/>
        </p:nvSpPr>
        <p:spPr>
          <a:xfrm>
            <a:off x="1677660" y="844627"/>
            <a:ext cx="9071901" cy="9075962"/>
          </a:xfrm>
          <a:prstGeom prst="mathMultiply">
            <a:avLst>
              <a:gd name="adj1" fmla="val 18433"/>
            </a:avLst>
          </a:prstGeom>
        </p:spPr>
        <p:style>
          <a:lnRef idx="1">
            <a:schemeClr val="accent1"/>
          </a:lnRef>
          <a:fillRef idx="3">
            <a:schemeClr val="accent1"/>
          </a:fillRef>
          <a:effectRef idx="2">
            <a:schemeClr val="accent1"/>
          </a:effectRef>
          <a:fontRef idx="minor">
            <a:schemeClr val="lt1"/>
          </a:fontRef>
        </p:style>
        <p:txBody>
          <a:bodyPr lIns="91441" tIns="45721" rIns="91441" bIns="45721" anchor="ctr"/>
          <a:lstStyle/>
          <a:p>
            <a:pPr algn="ctr">
              <a:defRPr/>
            </a:pPr>
            <a:endParaRPr lang="en-US"/>
          </a:p>
        </p:txBody>
      </p:sp>
      <p:sp>
        <p:nvSpPr>
          <p:cNvPr id="12" name="TextBox 11"/>
          <p:cNvSpPr txBox="1">
            <a:spLocks noChangeArrowheads="1"/>
          </p:cNvSpPr>
          <p:nvPr/>
        </p:nvSpPr>
        <p:spPr bwMode="auto">
          <a:xfrm>
            <a:off x="2614295" y="1997725"/>
            <a:ext cx="3023817" cy="40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1" tIns="45721" rIns="91441" bIns="45721">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r>
              <a:rPr lang="en-US" sz="2000">
                <a:solidFill>
                  <a:schemeClr val="bg1"/>
                </a:solidFill>
              </a:rPr>
              <a:t>Blood Sugar</a:t>
            </a:r>
          </a:p>
        </p:txBody>
      </p:sp>
      <p:sp>
        <p:nvSpPr>
          <p:cNvPr id="14" name="TextBox 13"/>
          <p:cNvSpPr txBox="1">
            <a:spLocks noChangeArrowheads="1"/>
          </p:cNvSpPr>
          <p:nvPr/>
        </p:nvSpPr>
        <p:spPr bwMode="auto">
          <a:xfrm>
            <a:off x="7438116" y="1924678"/>
            <a:ext cx="3455567" cy="40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1" tIns="45721" rIns="91441" bIns="45721">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r>
              <a:rPr lang="en-US" sz="2000">
                <a:solidFill>
                  <a:schemeClr val="bg1"/>
                </a:solidFill>
              </a:rPr>
              <a:t>BP	Detox  </a:t>
            </a:r>
          </a:p>
        </p:txBody>
      </p:sp>
      <p:sp>
        <p:nvSpPr>
          <p:cNvPr id="13" name="TextBox 12"/>
          <p:cNvSpPr txBox="1">
            <a:spLocks noChangeArrowheads="1"/>
          </p:cNvSpPr>
          <p:nvPr/>
        </p:nvSpPr>
        <p:spPr bwMode="auto">
          <a:xfrm>
            <a:off x="8606375" y="4517909"/>
            <a:ext cx="4303188" cy="132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1" tIns="45721" rIns="91441" bIns="45721">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r>
              <a:rPr lang="en-US" sz="2000" b="1">
                <a:solidFill>
                  <a:schemeClr val="bg1"/>
                </a:solidFill>
              </a:rPr>
              <a:t>PCOS</a:t>
            </a:r>
            <a:r>
              <a:rPr lang="en-US" sz="2000">
                <a:solidFill>
                  <a:schemeClr val="bg1"/>
                </a:solidFill>
              </a:rPr>
              <a:t> (Androgenic Hirsutism)</a:t>
            </a:r>
          </a:p>
          <a:p>
            <a:pPr eaLnBrk="1" hangingPunct="1"/>
            <a:r>
              <a:rPr lang="en-US" sz="2000" b="1">
                <a:solidFill>
                  <a:schemeClr val="bg1"/>
                </a:solidFill>
              </a:rPr>
              <a:t>NAFLD</a:t>
            </a:r>
            <a:r>
              <a:rPr lang="en-US" sz="2000">
                <a:solidFill>
                  <a:schemeClr val="bg1"/>
                </a:solidFill>
              </a:rPr>
              <a:t> (non-alcoholic liver disease)</a:t>
            </a:r>
          </a:p>
          <a:p>
            <a:pPr eaLnBrk="1" hangingPunct="1"/>
            <a:r>
              <a:rPr lang="en-US" sz="2000" b="1">
                <a:solidFill>
                  <a:schemeClr val="bg1"/>
                </a:solidFill>
              </a:rPr>
              <a:t>NASH</a:t>
            </a:r>
            <a:r>
              <a:rPr lang="en-US" sz="2000">
                <a:solidFill>
                  <a:schemeClr val="bg1"/>
                </a:solidFill>
              </a:rPr>
              <a:t> (non-alcoholic steatohepatitis</a:t>
            </a:r>
          </a:p>
          <a:p>
            <a:pPr eaLnBrk="1" hangingPunct="1"/>
            <a:r>
              <a:rPr lang="en-US" sz="2000">
                <a:solidFill>
                  <a:schemeClr val="bg1"/>
                </a:solidFill>
              </a:rPr>
              <a:t>Acanthosis Nigricans: </a:t>
            </a:r>
            <a:r>
              <a:rPr lang="en-US" sz="2000" b="1">
                <a:solidFill>
                  <a:schemeClr val="bg1"/>
                </a:solidFill>
              </a:rPr>
              <a:t>Liver spots</a:t>
            </a:r>
          </a:p>
        </p:txBody>
      </p:sp>
      <p:sp>
        <p:nvSpPr>
          <p:cNvPr id="16" name="TextBox 15"/>
          <p:cNvSpPr txBox="1">
            <a:spLocks noChangeArrowheads="1"/>
          </p:cNvSpPr>
          <p:nvPr/>
        </p:nvSpPr>
        <p:spPr bwMode="auto">
          <a:xfrm>
            <a:off x="7725421" y="8335501"/>
            <a:ext cx="4392076" cy="70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1" tIns="45721" rIns="91441" bIns="45721">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r>
              <a:rPr lang="en-US" sz="2000">
                <a:solidFill>
                  <a:schemeClr val="bg1"/>
                </a:solidFill>
              </a:rPr>
              <a:t>Insulin	yet less effective</a:t>
            </a:r>
          </a:p>
          <a:p>
            <a:pPr eaLnBrk="1" hangingPunct="1"/>
            <a:r>
              <a:rPr lang="en-US" sz="2000">
                <a:solidFill>
                  <a:schemeClr val="bg1"/>
                </a:solidFill>
              </a:rPr>
              <a:t>Organ damage from lack of repair</a:t>
            </a:r>
          </a:p>
        </p:txBody>
      </p:sp>
      <p:sp>
        <p:nvSpPr>
          <p:cNvPr id="17" name="TextBox 16"/>
          <p:cNvSpPr txBox="1">
            <a:spLocks noChangeArrowheads="1"/>
          </p:cNvSpPr>
          <p:nvPr/>
        </p:nvSpPr>
        <p:spPr bwMode="auto">
          <a:xfrm>
            <a:off x="3549218" y="8408550"/>
            <a:ext cx="2592072" cy="70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1" tIns="45721" rIns="91441" bIns="45721">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r>
              <a:rPr lang="en-US" sz="2000">
                <a:solidFill>
                  <a:schemeClr val="bg1"/>
                </a:solidFill>
              </a:rPr>
              <a:t>Abdominal fat</a:t>
            </a:r>
          </a:p>
          <a:p>
            <a:pPr eaLnBrk="1" hangingPunct="1"/>
            <a:r>
              <a:rPr lang="en-US" sz="2000">
                <a:solidFill>
                  <a:schemeClr val="bg1"/>
                </a:solidFill>
              </a:rPr>
              <a:t>Oxidized blood fats</a:t>
            </a:r>
          </a:p>
        </p:txBody>
      </p:sp>
      <p:sp>
        <p:nvSpPr>
          <p:cNvPr id="19" name="TextBox 18"/>
          <p:cNvSpPr txBox="1">
            <a:spLocks noChangeArrowheads="1"/>
          </p:cNvSpPr>
          <p:nvPr/>
        </p:nvSpPr>
        <p:spPr bwMode="auto">
          <a:xfrm>
            <a:off x="4846048" y="7975020"/>
            <a:ext cx="3023817" cy="40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1" tIns="45721" rIns="91441" bIns="45721">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r>
              <a:rPr lang="en-US" sz="2000">
                <a:solidFill>
                  <a:schemeClr val="bg1"/>
                </a:solidFill>
              </a:rPr>
              <a:t>Endothelial Dysfunction</a:t>
            </a:r>
          </a:p>
        </p:txBody>
      </p:sp>
      <p:sp>
        <p:nvSpPr>
          <p:cNvPr id="21" name="TextBox 20"/>
          <p:cNvSpPr txBox="1">
            <a:spLocks noChangeArrowheads="1"/>
          </p:cNvSpPr>
          <p:nvPr/>
        </p:nvSpPr>
        <p:spPr bwMode="auto">
          <a:xfrm>
            <a:off x="9741299" y="7147877"/>
            <a:ext cx="2304768" cy="492445"/>
          </a:xfrm>
          <a:prstGeom prst="rect">
            <a:avLst/>
          </a:prstGeom>
          <a:solidFill>
            <a:srgbClr val="FFFFFF"/>
          </a:solidFill>
          <a:ln>
            <a:noFill/>
          </a:ln>
          <a:extLst/>
        </p:spPr>
        <p:txBody>
          <a:bodyPr lIns="91441" tIns="45721" rIns="91441" bIns="45721">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r>
              <a:rPr lang="en-US" b="1" dirty="0" err="1">
                <a:solidFill>
                  <a:srgbClr val="F5522B"/>
                </a:solidFill>
              </a:rPr>
              <a:t>hsCRP</a:t>
            </a:r>
            <a:r>
              <a:rPr lang="en-US" b="1" dirty="0">
                <a:solidFill>
                  <a:srgbClr val="F5522B"/>
                </a:solidFill>
              </a:rPr>
              <a:t> &lt;0.5</a:t>
            </a:r>
          </a:p>
        </p:txBody>
      </p:sp>
      <p:sp>
        <p:nvSpPr>
          <p:cNvPr id="15" name="TextBox 14"/>
          <p:cNvSpPr txBox="1"/>
          <p:nvPr/>
        </p:nvSpPr>
        <p:spPr>
          <a:xfrm>
            <a:off x="6068272" y="2606303"/>
            <a:ext cx="1369844" cy="892554"/>
          </a:xfrm>
          <a:prstGeom prst="rect">
            <a:avLst/>
          </a:prstGeom>
          <a:noFill/>
        </p:spPr>
        <p:txBody>
          <a:bodyPr wrap="square" lIns="91441" tIns="45721" rIns="91441" bIns="45721">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defRPr/>
            </a:pPr>
            <a:r>
              <a:rPr lang="en-US" dirty="0" smtClean="0">
                <a:solidFill>
                  <a:schemeClr val="bg1"/>
                </a:solidFill>
                <a:effectLst>
                  <a:outerShdw blurRad="38100" dist="38100" dir="2700000" algn="tl">
                    <a:srgbClr val="DDDDDD"/>
                  </a:outerShdw>
                </a:effectLst>
              </a:rPr>
              <a:t>ROS</a:t>
            </a:r>
          </a:p>
          <a:p>
            <a:pPr eaLnBrk="1" hangingPunct="1">
              <a:defRPr/>
            </a:pPr>
            <a:r>
              <a:rPr lang="en-US" dirty="0" smtClean="0">
                <a:solidFill>
                  <a:schemeClr val="bg1"/>
                </a:solidFill>
                <a:effectLst>
                  <a:outerShdw blurRad="38100" dist="38100" dir="2700000" algn="tl">
                    <a:srgbClr val="DDDDDD"/>
                  </a:outerShdw>
                </a:effectLst>
              </a:rPr>
              <a:t>0</a:t>
            </a:r>
            <a:r>
              <a:rPr lang="en-US" baseline="-25000" dirty="0" smtClean="0">
                <a:solidFill>
                  <a:schemeClr val="bg1"/>
                </a:solidFill>
                <a:effectLst>
                  <a:outerShdw blurRad="38100" dist="38100" dir="2700000" algn="tl">
                    <a:srgbClr val="DDDDDD"/>
                  </a:outerShdw>
                </a:effectLst>
              </a:rPr>
              <a:t>3</a:t>
            </a:r>
          </a:p>
        </p:txBody>
      </p:sp>
      <p:sp>
        <p:nvSpPr>
          <p:cNvPr id="23" name="TextBox 22"/>
          <p:cNvSpPr txBox="1"/>
          <p:nvPr/>
        </p:nvSpPr>
        <p:spPr>
          <a:xfrm>
            <a:off x="6285734" y="7400160"/>
            <a:ext cx="1007940" cy="492445"/>
          </a:xfrm>
          <a:prstGeom prst="rect">
            <a:avLst/>
          </a:prstGeom>
          <a:noFill/>
        </p:spPr>
        <p:txBody>
          <a:bodyPr lIns="91441" tIns="45721" rIns="91441" bIns="45721">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defRPr/>
            </a:pPr>
            <a:r>
              <a:rPr lang="en-US" smtClean="0">
                <a:solidFill>
                  <a:schemeClr val="bg1"/>
                </a:solidFill>
                <a:effectLst>
                  <a:outerShdw blurRad="38100" dist="38100" dir="2700000" algn="tl">
                    <a:srgbClr val="DDDDDD"/>
                  </a:outerShdw>
                </a:effectLst>
              </a:rPr>
              <a:t>NO</a:t>
            </a:r>
          </a:p>
        </p:txBody>
      </p:sp>
      <p:sp>
        <p:nvSpPr>
          <p:cNvPr id="24" name="TextBox 23"/>
          <p:cNvSpPr txBox="1"/>
          <p:nvPr/>
        </p:nvSpPr>
        <p:spPr>
          <a:xfrm>
            <a:off x="3765091" y="5022899"/>
            <a:ext cx="1296530" cy="492445"/>
          </a:xfrm>
          <a:prstGeom prst="rect">
            <a:avLst/>
          </a:prstGeom>
          <a:noFill/>
        </p:spPr>
        <p:txBody>
          <a:bodyPr wrap="square" lIns="91441" tIns="45721" rIns="91441" bIns="45721">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defRPr/>
            </a:pPr>
            <a:r>
              <a:rPr lang="en-US" dirty="0" smtClean="0">
                <a:solidFill>
                  <a:schemeClr val="bg1"/>
                </a:solidFill>
                <a:effectLst>
                  <a:outerShdw blurRad="38100" dist="38100" dir="2700000" algn="tl">
                    <a:srgbClr val="DDDDDD"/>
                  </a:outerShdw>
                </a:effectLst>
              </a:rPr>
              <a:t>FFA</a:t>
            </a:r>
          </a:p>
        </p:txBody>
      </p:sp>
      <p:sp>
        <p:nvSpPr>
          <p:cNvPr id="22" name="Up Arrow 21"/>
          <p:cNvSpPr/>
          <p:nvPr/>
        </p:nvSpPr>
        <p:spPr>
          <a:xfrm flipH="1">
            <a:off x="3333344" y="5022897"/>
            <a:ext cx="431747" cy="360480"/>
          </a:xfrm>
          <a:prstGeom prst="upArrow">
            <a:avLst/>
          </a:prstGeom>
        </p:spPr>
        <p:style>
          <a:lnRef idx="2">
            <a:schemeClr val="dk1"/>
          </a:lnRef>
          <a:fillRef idx="1">
            <a:schemeClr val="lt1"/>
          </a:fillRef>
          <a:effectRef idx="0">
            <a:schemeClr val="dk1"/>
          </a:effectRef>
          <a:fontRef idx="minor">
            <a:schemeClr val="dk1"/>
          </a:fontRef>
        </p:style>
        <p:txBody>
          <a:bodyPr lIns="91441" tIns="45721" rIns="91441" bIns="45721" anchor="ctr"/>
          <a:lstStyle/>
          <a:p>
            <a:pPr algn="ctr">
              <a:defRPr/>
            </a:pPr>
            <a:endParaRPr lang="en-US"/>
          </a:p>
        </p:txBody>
      </p:sp>
      <p:sp>
        <p:nvSpPr>
          <p:cNvPr id="26" name="Up Arrow 25"/>
          <p:cNvSpPr/>
          <p:nvPr/>
        </p:nvSpPr>
        <p:spPr>
          <a:xfrm>
            <a:off x="5784144" y="2977533"/>
            <a:ext cx="212699" cy="431940"/>
          </a:xfrm>
          <a:prstGeom prst="upArrow">
            <a:avLst/>
          </a:prstGeom>
        </p:spPr>
        <p:style>
          <a:lnRef idx="2">
            <a:schemeClr val="dk1"/>
          </a:lnRef>
          <a:fillRef idx="1">
            <a:schemeClr val="lt1"/>
          </a:fillRef>
          <a:effectRef idx="0">
            <a:schemeClr val="dk1"/>
          </a:effectRef>
          <a:fontRef idx="minor">
            <a:schemeClr val="dk1"/>
          </a:fontRef>
        </p:style>
        <p:txBody>
          <a:bodyPr lIns="91441" tIns="45721" rIns="91441" bIns="45721" anchor="ctr"/>
          <a:lstStyle/>
          <a:p>
            <a:pPr algn="ctr">
              <a:defRPr/>
            </a:pPr>
            <a:endParaRPr lang="en-US"/>
          </a:p>
        </p:txBody>
      </p:sp>
      <p:sp>
        <p:nvSpPr>
          <p:cNvPr id="25" name="Down Arrow 24"/>
          <p:cNvSpPr/>
          <p:nvPr/>
        </p:nvSpPr>
        <p:spPr>
          <a:xfrm>
            <a:off x="5995256" y="7471620"/>
            <a:ext cx="214286" cy="431940"/>
          </a:xfrm>
          <a:prstGeom prst="downArrow">
            <a:avLst/>
          </a:prstGeom>
        </p:spPr>
        <p:style>
          <a:lnRef idx="2">
            <a:schemeClr val="dk1"/>
          </a:lnRef>
          <a:fillRef idx="1">
            <a:schemeClr val="lt1"/>
          </a:fillRef>
          <a:effectRef idx="0">
            <a:schemeClr val="dk1"/>
          </a:effectRef>
          <a:fontRef idx="minor">
            <a:schemeClr val="dk1"/>
          </a:fontRef>
        </p:style>
        <p:txBody>
          <a:bodyPr lIns="91441" tIns="45721" rIns="91441" bIns="45721" anchor="ctr"/>
          <a:lstStyle/>
          <a:p>
            <a:pPr algn="ctr">
              <a:defRPr/>
            </a:pPr>
            <a:endParaRPr lang="en-US"/>
          </a:p>
        </p:txBody>
      </p:sp>
      <p:sp>
        <p:nvSpPr>
          <p:cNvPr id="29" name="TextBox 28"/>
          <p:cNvSpPr txBox="1"/>
          <p:nvPr/>
        </p:nvSpPr>
        <p:spPr>
          <a:xfrm rot="2724707">
            <a:off x="4933820" y="5074736"/>
            <a:ext cx="2693566" cy="769347"/>
          </a:xfrm>
          <a:prstGeom prst="rect">
            <a:avLst/>
          </a:prstGeom>
          <a:noFill/>
          <a:ln>
            <a:solidFill>
              <a:schemeClr val="tx1"/>
            </a:solidFill>
          </a:ln>
        </p:spPr>
        <p:txBody>
          <a:bodyPr wrap="none" lIns="91441" tIns="45721" rIns="91441" bIns="45721">
            <a:spAutoFit/>
          </a:bodyPr>
          <a:lstStyle/>
          <a:p>
            <a:pPr>
              <a:defRPr/>
            </a:pPr>
            <a:r>
              <a:rPr lang="en-US"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ea typeface="ＭＳ Ｐゴシック" pitchFamily="34" charset="-128"/>
              </a:rPr>
              <a:t>IR &amp; ROS</a:t>
            </a:r>
          </a:p>
        </p:txBody>
      </p:sp>
      <p:sp>
        <p:nvSpPr>
          <p:cNvPr id="27" name="Up Arrow 26"/>
          <p:cNvSpPr/>
          <p:nvPr/>
        </p:nvSpPr>
        <p:spPr>
          <a:xfrm>
            <a:off x="8733360" y="8264040"/>
            <a:ext cx="214287" cy="431940"/>
          </a:xfrm>
          <a:prstGeom prst="upArrow">
            <a:avLst/>
          </a:prstGeom>
        </p:spPr>
        <p:style>
          <a:lnRef idx="2">
            <a:schemeClr val="dk1"/>
          </a:lnRef>
          <a:fillRef idx="1">
            <a:schemeClr val="lt1"/>
          </a:fillRef>
          <a:effectRef idx="0">
            <a:schemeClr val="dk1"/>
          </a:effectRef>
          <a:fontRef idx="minor">
            <a:schemeClr val="dk1"/>
          </a:fontRef>
        </p:style>
        <p:txBody>
          <a:bodyPr lIns="91441" tIns="45721" rIns="91441" bIns="45721" anchor="ctr"/>
          <a:lstStyle/>
          <a:p>
            <a:pPr algn="ctr">
              <a:defRPr/>
            </a:pPr>
            <a:endParaRPr lang="en-US"/>
          </a:p>
        </p:txBody>
      </p:sp>
      <p:sp>
        <p:nvSpPr>
          <p:cNvPr id="2" name="TextBox 1"/>
          <p:cNvSpPr txBox="1">
            <a:spLocks noChangeArrowheads="1"/>
          </p:cNvSpPr>
          <p:nvPr/>
        </p:nvSpPr>
        <p:spPr bwMode="auto">
          <a:xfrm>
            <a:off x="411641" y="7091418"/>
            <a:ext cx="3086830" cy="892554"/>
          </a:xfrm>
          <a:prstGeom prst="rect">
            <a:avLst/>
          </a:prstGeom>
          <a:solidFill>
            <a:srgbClr val="FFFFFF"/>
          </a:solidFill>
          <a:ln>
            <a:noFill/>
          </a:ln>
          <a:extLst/>
        </p:spPr>
        <p:txBody>
          <a:bodyPr wrap="none" lIns="91441" tIns="45721" rIns="91441" bIns="45721">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r>
              <a:rPr lang="en-US" b="1" dirty="0">
                <a:solidFill>
                  <a:srgbClr val="34267B"/>
                </a:solidFill>
              </a:rPr>
              <a:t>Oxidized HDL/LDL</a:t>
            </a:r>
          </a:p>
          <a:p>
            <a:pPr eaLnBrk="1" hangingPunct="1"/>
            <a:r>
              <a:rPr lang="en-US" b="1" dirty="0">
                <a:solidFill>
                  <a:srgbClr val="674CF7"/>
                </a:solidFill>
              </a:rPr>
              <a:t>8-oxo-guanine</a:t>
            </a:r>
          </a:p>
        </p:txBody>
      </p:sp>
      <p:sp>
        <p:nvSpPr>
          <p:cNvPr id="5" name="TextBox 4"/>
          <p:cNvSpPr txBox="1">
            <a:spLocks noChangeArrowheads="1"/>
          </p:cNvSpPr>
          <p:nvPr/>
        </p:nvSpPr>
        <p:spPr bwMode="auto">
          <a:xfrm>
            <a:off x="669845" y="2356617"/>
            <a:ext cx="1997501" cy="492445"/>
          </a:xfrm>
          <a:prstGeom prst="rect">
            <a:avLst/>
          </a:prstGeom>
          <a:solidFill>
            <a:schemeClr val="bg1"/>
          </a:solidFill>
          <a:ln>
            <a:noFill/>
          </a:ln>
          <a:extLst/>
        </p:spPr>
        <p:txBody>
          <a:bodyPr wrap="none" lIns="91441" tIns="45721" rIns="91441" bIns="45721">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r>
              <a:rPr lang="en-US" b="1" dirty="0" err="1">
                <a:solidFill>
                  <a:srgbClr val="009147"/>
                </a:solidFill>
              </a:rPr>
              <a:t>Hgb</a:t>
            </a:r>
            <a:r>
              <a:rPr lang="en-US" b="1" dirty="0">
                <a:solidFill>
                  <a:srgbClr val="009147"/>
                </a:solidFill>
              </a:rPr>
              <a:t> A1c </a:t>
            </a:r>
            <a:r>
              <a:rPr lang="en-US" b="1" dirty="0" smtClean="0">
                <a:solidFill>
                  <a:srgbClr val="009147"/>
                </a:solidFill>
              </a:rPr>
              <a:t>&lt;5</a:t>
            </a:r>
            <a:endParaRPr lang="en-US" b="1" dirty="0">
              <a:solidFill>
                <a:srgbClr val="009147"/>
              </a:solidFill>
            </a:endParaRPr>
          </a:p>
        </p:txBody>
      </p:sp>
      <p:sp>
        <p:nvSpPr>
          <p:cNvPr id="30" name="Up Arrow 29"/>
          <p:cNvSpPr/>
          <p:nvPr/>
        </p:nvSpPr>
        <p:spPr>
          <a:xfrm>
            <a:off x="4126998" y="1924678"/>
            <a:ext cx="214287" cy="431940"/>
          </a:xfrm>
          <a:prstGeom prst="upArrow">
            <a:avLst/>
          </a:prstGeom>
        </p:spPr>
        <p:style>
          <a:lnRef idx="2">
            <a:schemeClr val="dk1"/>
          </a:lnRef>
          <a:fillRef idx="1">
            <a:schemeClr val="lt1"/>
          </a:fillRef>
          <a:effectRef idx="0">
            <a:schemeClr val="dk1"/>
          </a:effectRef>
          <a:fontRef idx="minor">
            <a:schemeClr val="dk1"/>
          </a:fontRef>
        </p:style>
        <p:txBody>
          <a:bodyPr lIns="91441" tIns="45721" rIns="91441" bIns="45721" anchor="ctr"/>
          <a:lstStyle/>
          <a:p>
            <a:pPr algn="ctr">
              <a:defRPr/>
            </a:pPr>
            <a:endParaRPr lang="en-US"/>
          </a:p>
        </p:txBody>
      </p:sp>
      <p:sp>
        <p:nvSpPr>
          <p:cNvPr id="7" name="TextBox 6"/>
          <p:cNvSpPr txBox="1">
            <a:spLocks noChangeArrowheads="1"/>
          </p:cNvSpPr>
          <p:nvPr/>
        </p:nvSpPr>
        <p:spPr bwMode="auto">
          <a:xfrm>
            <a:off x="9165107" y="2429666"/>
            <a:ext cx="3296219" cy="530229"/>
          </a:xfrm>
          <a:prstGeom prst="rect">
            <a:avLst/>
          </a:prstGeom>
          <a:solidFill>
            <a:srgbClr val="FFFFFF"/>
          </a:solidFill>
          <a:ln>
            <a:noFill/>
          </a:ln>
          <a:extLst/>
        </p:spPr>
        <p:txBody>
          <a:bodyPr wrap="none" lIns="91441" tIns="45721" rIns="91441" bIns="45721">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r>
              <a:rPr lang="en-US" sz="2800" b="1" dirty="0" err="1">
                <a:solidFill>
                  <a:srgbClr val="E6751F"/>
                </a:solidFill>
              </a:rPr>
              <a:t>Homocysteine</a:t>
            </a:r>
            <a:r>
              <a:rPr lang="en-US" sz="2800" b="1" dirty="0">
                <a:solidFill>
                  <a:srgbClr val="E6751F"/>
                </a:solidFill>
              </a:rPr>
              <a:t> &lt; 6</a:t>
            </a:r>
          </a:p>
        </p:txBody>
      </p:sp>
      <p:sp>
        <p:nvSpPr>
          <p:cNvPr id="8" name="TextBox 7"/>
          <p:cNvSpPr txBox="1">
            <a:spLocks noChangeArrowheads="1"/>
          </p:cNvSpPr>
          <p:nvPr/>
        </p:nvSpPr>
        <p:spPr bwMode="auto">
          <a:xfrm>
            <a:off x="598416" y="4446448"/>
            <a:ext cx="2931754" cy="120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1" tIns="45721" rIns="91441" bIns="45721">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defTabSz="13001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13001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13001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1300163"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r>
              <a:rPr lang="en-US" sz="2400" dirty="0" err="1">
                <a:solidFill>
                  <a:srgbClr val="FFFFFF"/>
                </a:solidFill>
              </a:rPr>
              <a:t>Prothrombotic</a:t>
            </a:r>
            <a:r>
              <a:rPr lang="en-US" sz="2400" dirty="0">
                <a:solidFill>
                  <a:srgbClr val="FFFFFF"/>
                </a:solidFill>
              </a:rPr>
              <a:t> PAI-1</a:t>
            </a:r>
            <a:br>
              <a:rPr lang="en-US" sz="2400" dirty="0">
                <a:solidFill>
                  <a:srgbClr val="FFFFFF"/>
                </a:solidFill>
              </a:rPr>
            </a:br>
            <a:r>
              <a:rPr lang="en-US" sz="2400" dirty="0">
                <a:solidFill>
                  <a:srgbClr val="FFFFFF"/>
                </a:solidFill>
              </a:rPr>
              <a:t>‘Sticky’ platelets</a:t>
            </a:r>
          </a:p>
          <a:p>
            <a:pPr eaLnBrk="1" hangingPunct="1"/>
            <a:r>
              <a:rPr lang="en-US" sz="2400" dirty="0">
                <a:solidFill>
                  <a:srgbClr val="FFFFFF"/>
                </a:solidFill>
              </a:rPr>
              <a:t>Fibrinogen</a:t>
            </a:r>
          </a:p>
        </p:txBody>
      </p:sp>
      <p:sp>
        <p:nvSpPr>
          <p:cNvPr id="31" name="Up Arrow 30"/>
          <p:cNvSpPr/>
          <p:nvPr/>
        </p:nvSpPr>
        <p:spPr>
          <a:xfrm flipH="1">
            <a:off x="7860692" y="1781755"/>
            <a:ext cx="360319" cy="574862"/>
          </a:xfrm>
          <a:prstGeom prst="upArrow">
            <a:avLst/>
          </a:prstGeom>
        </p:spPr>
        <p:style>
          <a:lnRef idx="2">
            <a:schemeClr val="dk1"/>
          </a:lnRef>
          <a:fillRef idx="1">
            <a:schemeClr val="lt1"/>
          </a:fillRef>
          <a:effectRef idx="0">
            <a:schemeClr val="dk1"/>
          </a:effectRef>
          <a:fontRef idx="minor">
            <a:schemeClr val="dk1"/>
          </a:fontRef>
        </p:style>
        <p:txBody>
          <a:bodyPr lIns="91441" tIns="45721" rIns="91441" bIns="45721" anchor="ctr"/>
          <a:lstStyle/>
          <a:p>
            <a:pPr algn="ctr">
              <a:defRPr/>
            </a:pPr>
            <a:endParaRPr lang="en-US"/>
          </a:p>
        </p:txBody>
      </p:sp>
      <p:sp>
        <p:nvSpPr>
          <p:cNvPr id="32" name="Down Arrow 31"/>
          <p:cNvSpPr/>
          <p:nvPr/>
        </p:nvSpPr>
        <p:spPr>
          <a:xfrm>
            <a:off x="8947648" y="1853217"/>
            <a:ext cx="217460" cy="431940"/>
          </a:xfrm>
          <a:prstGeom prst="downArrow">
            <a:avLst/>
          </a:prstGeom>
        </p:spPr>
        <p:style>
          <a:lnRef idx="2">
            <a:schemeClr val="dk1"/>
          </a:lnRef>
          <a:fillRef idx="1">
            <a:schemeClr val="lt1"/>
          </a:fillRef>
          <a:effectRef idx="0">
            <a:schemeClr val="dk1"/>
          </a:effectRef>
          <a:fontRef idx="minor">
            <a:schemeClr val="dk1"/>
          </a:fontRef>
        </p:style>
        <p:txBody>
          <a:bodyPr lIns="91441" tIns="45721" rIns="91441" bIns="45721" anchor="ctr"/>
          <a:lstStyle/>
          <a:p>
            <a:pPr algn="ctr">
              <a:defRPr/>
            </a:pPr>
            <a:endParaRPr lang="en-US"/>
          </a:p>
        </p:txBody>
      </p:sp>
    </p:spTree>
    <p:extLst>
      <p:ext uri="{BB962C8B-B14F-4D97-AF65-F5344CB8AC3E}">
        <p14:creationId xmlns:p14="http://schemas.microsoft.com/office/powerpoint/2010/main" val="2109309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3" grpId="0"/>
      <p:bldP spid="16" grpId="0"/>
      <p:bldP spid="17" grpId="0"/>
      <p:bldP spid="19" grpId="0"/>
      <p:bldP spid="21" grpId="0" animBg="1"/>
      <p:bldP spid="15" grpId="0"/>
      <p:bldP spid="23" grpId="0"/>
      <p:bldP spid="24" grpId="0"/>
      <p:bldP spid="22" grpId="0" animBg="1"/>
      <p:bldP spid="26" grpId="0" animBg="1"/>
      <p:bldP spid="25" grpId="0" animBg="1"/>
      <p:bldP spid="27" grpId="0" animBg="1"/>
      <p:bldP spid="2" grpId="0" animBg="1"/>
      <p:bldP spid="5" grpId="0" animBg="1"/>
      <p:bldP spid="30" grpId="0" animBg="1"/>
      <p:bldP spid="7" grpId="0" animBg="1"/>
      <p:bldP spid="8" grpId="0"/>
      <p:bldP spid="31" grpId="0" animBg="1"/>
      <p:bldP spid="3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61" y="134768"/>
            <a:ext cx="11702892" cy="783703"/>
          </a:xfrm>
        </p:spPr>
        <p:txBody>
          <a:bodyPr>
            <a:normAutofit fontScale="90000"/>
          </a:bodyPr>
          <a:lstStyle/>
          <a:p>
            <a:r>
              <a:rPr lang="en-US" dirty="0" smtClean="0">
                <a:solidFill>
                  <a:srgbClr val="FFFFFF"/>
                </a:solidFill>
              </a:rPr>
              <a:t>Predictive Biomarkers for Life</a:t>
            </a:r>
            <a:endParaRPr lang="en-US" dirty="0">
              <a:solidFill>
                <a:srgbClr val="FFFFFF"/>
              </a:solidFill>
            </a:endParaRPr>
          </a:p>
        </p:txBody>
      </p:sp>
      <p:sp>
        <p:nvSpPr>
          <p:cNvPr id="3" name="Content Placeholder 2"/>
          <p:cNvSpPr>
            <a:spLocks noGrp="1"/>
          </p:cNvSpPr>
          <p:nvPr>
            <p:ph idx="4294967295"/>
          </p:nvPr>
        </p:nvSpPr>
        <p:spPr>
          <a:xfrm>
            <a:off x="480820" y="2462823"/>
            <a:ext cx="12038121" cy="4749990"/>
          </a:xfrm>
          <a:solidFill>
            <a:schemeClr val="bg2"/>
          </a:solidFill>
          <a:effectLst>
            <a:outerShdw blurRad="76200" dir="18900000" sy="23000" kx="-1200000" algn="bl" rotWithShape="0">
              <a:prstClr val="black">
                <a:alpha val="20000"/>
              </a:prstClr>
            </a:outerShdw>
          </a:effectLst>
        </p:spPr>
        <p:txBody>
          <a:bodyPr>
            <a:normAutofit fontScale="85000" lnSpcReduction="10000"/>
          </a:bodyPr>
          <a:lstStyle/>
          <a:p>
            <a:r>
              <a:rPr lang="en-US" b="1" dirty="0" err="1" smtClean="0">
                <a:solidFill>
                  <a:srgbClr val="009147"/>
                </a:solidFill>
              </a:rPr>
              <a:t>Hgb</a:t>
            </a:r>
            <a:r>
              <a:rPr lang="en-US" b="1" dirty="0" smtClean="0">
                <a:solidFill>
                  <a:srgbClr val="009147"/>
                </a:solidFill>
              </a:rPr>
              <a:t> A1c</a:t>
            </a:r>
            <a:r>
              <a:rPr lang="en-US" dirty="0" smtClean="0"/>
              <a:t>: Sugar, insulin, energy metabolism</a:t>
            </a:r>
          </a:p>
          <a:p>
            <a:r>
              <a:rPr lang="en-US" b="1" dirty="0" err="1" smtClean="0">
                <a:solidFill>
                  <a:srgbClr val="E6751F"/>
                </a:solidFill>
              </a:rPr>
              <a:t>Homocysteine</a:t>
            </a:r>
            <a:r>
              <a:rPr lang="en-US" dirty="0" smtClean="0">
                <a:solidFill>
                  <a:srgbClr val="000000"/>
                </a:solidFill>
              </a:rPr>
              <a:t>: Methylation, epigenetics, detox</a:t>
            </a:r>
          </a:p>
          <a:p>
            <a:r>
              <a:rPr lang="en-US" b="1" dirty="0" err="1" smtClean="0">
                <a:solidFill>
                  <a:srgbClr val="F5522B"/>
                </a:solidFill>
              </a:rPr>
              <a:t>hsCRP</a:t>
            </a:r>
            <a:r>
              <a:rPr lang="en-US" dirty="0" smtClean="0">
                <a:solidFill>
                  <a:srgbClr val="000000"/>
                </a:solidFill>
              </a:rPr>
              <a:t>: Inflammation, repair ability</a:t>
            </a:r>
          </a:p>
          <a:p>
            <a:r>
              <a:rPr lang="en-US" b="1" dirty="0" smtClean="0">
                <a:solidFill>
                  <a:srgbClr val="674CF7"/>
                </a:solidFill>
              </a:rPr>
              <a:t>Oxidized LDL/HDL </a:t>
            </a:r>
            <a:r>
              <a:rPr lang="en-US" b="1" dirty="0" smtClean="0">
                <a:solidFill>
                  <a:srgbClr val="000000"/>
                </a:solidFill>
              </a:rPr>
              <a:t>&amp;</a:t>
            </a:r>
            <a:r>
              <a:rPr lang="en-US" b="1" dirty="0" smtClean="0">
                <a:solidFill>
                  <a:srgbClr val="FFFFFF"/>
                </a:solidFill>
              </a:rPr>
              <a:t> </a:t>
            </a:r>
            <a:r>
              <a:rPr lang="en-US" b="1" dirty="0" smtClean="0">
                <a:solidFill>
                  <a:srgbClr val="34267B"/>
                </a:solidFill>
              </a:rPr>
              <a:t>8 </a:t>
            </a:r>
            <a:r>
              <a:rPr lang="en-US" b="1" dirty="0" err="1" smtClean="0">
                <a:solidFill>
                  <a:srgbClr val="34267B"/>
                </a:solidFill>
              </a:rPr>
              <a:t>oxo</a:t>
            </a:r>
            <a:r>
              <a:rPr lang="en-US" b="1" dirty="0" smtClean="0">
                <a:solidFill>
                  <a:srgbClr val="34267B"/>
                </a:solidFill>
              </a:rPr>
              <a:t>-guanine</a:t>
            </a:r>
            <a:r>
              <a:rPr lang="en-US" dirty="0" smtClean="0">
                <a:solidFill>
                  <a:srgbClr val="FFFFFF"/>
                </a:solidFill>
              </a:rPr>
              <a:t>: </a:t>
            </a:r>
            <a:r>
              <a:rPr lang="en-US" dirty="0" smtClean="0">
                <a:solidFill>
                  <a:srgbClr val="000000"/>
                </a:solidFill>
              </a:rPr>
              <a:t>antioxidant sufficiency, oxidative free radicals</a:t>
            </a:r>
          </a:p>
          <a:p>
            <a:r>
              <a:rPr lang="en-US" b="1" dirty="0" smtClean="0">
                <a:solidFill>
                  <a:srgbClr val="82304F"/>
                </a:solidFill>
              </a:rPr>
              <a:t>Vitamin D</a:t>
            </a:r>
            <a:r>
              <a:rPr lang="en-US" dirty="0" smtClean="0">
                <a:solidFill>
                  <a:srgbClr val="000000"/>
                </a:solidFill>
              </a:rPr>
              <a:t>: Cell communication &amp; adhesion</a:t>
            </a:r>
          </a:p>
          <a:p>
            <a:r>
              <a:rPr lang="en-US" b="1" dirty="0" smtClean="0">
                <a:solidFill>
                  <a:srgbClr val="F5C71A"/>
                </a:solidFill>
                <a:effectLst>
                  <a:outerShdw blurRad="50800" dist="38100" dir="2700000" algn="tl" rotWithShape="0">
                    <a:prstClr val="black">
                      <a:alpha val="40000"/>
                    </a:prstClr>
                  </a:outerShdw>
                </a:effectLst>
              </a:rPr>
              <a:t>1</a:t>
            </a:r>
            <a:r>
              <a:rPr lang="en-US" b="1" baseline="30000" dirty="0" smtClean="0">
                <a:solidFill>
                  <a:srgbClr val="F5C71A"/>
                </a:solidFill>
                <a:effectLst>
                  <a:outerShdw blurRad="50800" dist="38100" dir="2700000" algn="tl" rotWithShape="0">
                    <a:prstClr val="black">
                      <a:alpha val="40000"/>
                    </a:prstClr>
                  </a:outerShdw>
                </a:effectLst>
              </a:rPr>
              <a:t>st</a:t>
            </a:r>
            <a:r>
              <a:rPr lang="en-US" b="1" dirty="0" smtClean="0">
                <a:solidFill>
                  <a:srgbClr val="F5C71A"/>
                </a:solidFill>
                <a:effectLst>
                  <a:outerShdw blurRad="50800" dist="38100" dir="2700000" algn="tl" rotWithShape="0">
                    <a:prstClr val="black">
                      <a:alpha val="40000"/>
                    </a:prstClr>
                  </a:outerShdw>
                </a:effectLst>
              </a:rPr>
              <a:t> AM urine pH</a:t>
            </a:r>
            <a:r>
              <a:rPr lang="en-US" dirty="0" smtClean="0">
                <a:solidFill>
                  <a:srgbClr val="000000"/>
                </a:solidFill>
              </a:rPr>
              <a:t>: mineral status &amp; acidosis risk</a:t>
            </a:r>
          </a:p>
        </p:txBody>
      </p:sp>
      <p:pic>
        <p:nvPicPr>
          <p:cNvPr id="5" name="Picture 4" descr="color-squa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H="1">
            <a:off x="6259283" y="3012845"/>
            <a:ext cx="484648" cy="13003213"/>
          </a:xfrm>
          <a:prstGeom prst="rect">
            <a:avLst/>
          </a:prstGeom>
        </p:spPr>
      </p:pic>
    </p:spTree>
    <p:extLst>
      <p:ext uri="{BB962C8B-B14F-4D97-AF65-F5344CB8AC3E}">
        <p14:creationId xmlns:p14="http://schemas.microsoft.com/office/powerpoint/2010/main" val="212837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61" y="134768"/>
            <a:ext cx="11702892" cy="783703"/>
          </a:xfrm>
        </p:spPr>
        <p:txBody>
          <a:bodyPr>
            <a:normAutofit fontScale="90000"/>
          </a:bodyPr>
          <a:lstStyle/>
          <a:p>
            <a:r>
              <a:rPr lang="en-US" dirty="0" smtClean="0">
                <a:solidFill>
                  <a:srgbClr val="FFFFFF"/>
                </a:solidFill>
              </a:rPr>
              <a:t>Predictive Biomarkers Bring Life</a:t>
            </a:r>
            <a:endParaRPr lang="en-US" dirty="0">
              <a:solidFill>
                <a:srgbClr val="FFFFFF"/>
              </a:solidFill>
            </a:endParaRPr>
          </a:p>
        </p:txBody>
      </p:sp>
      <p:sp>
        <p:nvSpPr>
          <p:cNvPr id="3" name="Content Placeholder 2"/>
          <p:cNvSpPr>
            <a:spLocks noGrp="1"/>
          </p:cNvSpPr>
          <p:nvPr>
            <p:ph idx="4294967295"/>
          </p:nvPr>
        </p:nvSpPr>
        <p:spPr>
          <a:xfrm>
            <a:off x="446952" y="2310444"/>
            <a:ext cx="12038121" cy="5291798"/>
          </a:xfrm>
          <a:solidFill>
            <a:srgbClr val="EEECE1"/>
          </a:solidFill>
          <a:effectLst>
            <a:outerShdw blurRad="76200" dir="18900000" sy="23000" kx="-1200000" algn="bl" rotWithShape="0">
              <a:prstClr val="black">
                <a:alpha val="20000"/>
              </a:prstClr>
            </a:outerShdw>
          </a:effectLst>
        </p:spPr>
        <p:txBody>
          <a:bodyPr>
            <a:normAutofit fontScale="85000" lnSpcReduction="10000"/>
          </a:bodyPr>
          <a:lstStyle/>
          <a:p>
            <a:pPr marL="0" indent="0">
              <a:buNone/>
            </a:pPr>
            <a:r>
              <a:rPr lang="en-US" b="1" dirty="0" smtClean="0">
                <a:solidFill>
                  <a:srgbClr val="000000"/>
                </a:solidFill>
              </a:rPr>
              <a:t>Governing Systems for integrative science</a:t>
            </a:r>
          </a:p>
          <a:p>
            <a:r>
              <a:rPr lang="en-US" b="1" dirty="0" err="1" smtClean="0">
                <a:solidFill>
                  <a:srgbClr val="009147"/>
                </a:solidFill>
              </a:rPr>
              <a:t>Hgb</a:t>
            </a:r>
            <a:r>
              <a:rPr lang="en-US" b="1" dirty="0" smtClean="0">
                <a:solidFill>
                  <a:srgbClr val="009147"/>
                </a:solidFill>
              </a:rPr>
              <a:t> A1c</a:t>
            </a:r>
            <a:r>
              <a:rPr lang="en-US" dirty="0" smtClean="0">
                <a:solidFill>
                  <a:srgbClr val="000000"/>
                </a:solidFill>
              </a:rPr>
              <a:t>: Sugar, insulin, energy metabolism</a:t>
            </a:r>
          </a:p>
          <a:p>
            <a:r>
              <a:rPr lang="en-US" b="1" dirty="0" err="1" smtClean="0">
                <a:solidFill>
                  <a:srgbClr val="E6751F"/>
                </a:solidFill>
              </a:rPr>
              <a:t>Homocysteine</a:t>
            </a:r>
            <a:r>
              <a:rPr lang="en-US" dirty="0" smtClean="0">
                <a:solidFill>
                  <a:srgbClr val="000000"/>
                </a:solidFill>
              </a:rPr>
              <a:t>: Methylation, epigenetics, detox</a:t>
            </a:r>
          </a:p>
          <a:p>
            <a:r>
              <a:rPr lang="en-US" b="1" dirty="0" err="1" smtClean="0">
                <a:solidFill>
                  <a:srgbClr val="F5522B"/>
                </a:solidFill>
              </a:rPr>
              <a:t>hsCRP</a:t>
            </a:r>
            <a:r>
              <a:rPr lang="en-US" dirty="0" smtClean="0">
                <a:solidFill>
                  <a:srgbClr val="000000"/>
                </a:solidFill>
              </a:rPr>
              <a:t>: Inflammation, repair ability</a:t>
            </a:r>
          </a:p>
          <a:p>
            <a:r>
              <a:rPr lang="en-US" b="1" dirty="0" smtClean="0">
                <a:solidFill>
                  <a:srgbClr val="674CF7"/>
                </a:solidFill>
              </a:rPr>
              <a:t>Oxidized LDL/HDL </a:t>
            </a:r>
            <a:r>
              <a:rPr lang="en-US" b="1" dirty="0" smtClean="0">
                <a:solidFill>
                  <a:srgbClr val="000000"/>
                </a:solidFill>
              </a:rPr>
              <a:t>&amp; 8 </a:t>
            </a:r>
            <a:r>
              <a:rPr lang="en-US" b="1" dirty="0" err="1" smtClean="0">
                <a:solidFill>
                  <a:srgbClr val="34267B"/>
                </a:solidFill>
              </a:rPr>
              <a:t>oxo</a:t>
            </a:r>
            <a:r>
              <a:rPr lang="en-US" b="1" dirty="0" smtClean="0">
                <a:solidFill>
                  <a:srgbClr val="34267B"/>
                </a:solidFill>
              </a:rPr>
              <a:t>-guanine</a:t>
            </a:r>
            <a:r>
              <a:rPr lang="en-US" dirty="0" smtClean="0">
                <a:solidFill>
                  <a:srgbClr val="000000"/>
                </a:solidFill>
              </a:rPr>
              <a:t>: antioxidant sufficiency, oxidative free radicals</a:t>
            </a:r>
          </a:p>
          <a:p>
            <a:r>
              <a:rPr lang="en-US" b="1" dirty="0" smtClean="0">
                <a:solidFill>
                  <a:srgbClr val="82304F"/>
                </a:solidFill>
              </a:rPr>
              <a:t>Vitamin D</a:t>
            </a:r>
            <a:r>
              <a:rPr lang="en-US" dirty="0" smtClean="0">
                <a:solidFill>
                  <a:srgbClr val="000000"/>
                </a:solidFill>
              </a:rPr>
              <a:t>: Cell communication &amp; adhesion</a:t>
            </a:r>
          </a:p>
          <a:p>
            <a:r>
              <a:rPr lang="en-US" b="1" dirty="0" smtClean="0">
                <a:solidFill>
                  <a:srgbClr val="F5C71A"/>
                </a:solidFill>
                <a:effectLst>
                  <a:outerShdw blurRad="50800" dist="38100" dir="2700000" algn="tl" rotWithShape="0">
                    <a:prstClr val="black">
                      <a:alpha val="40000"/>
                    </a:prstClr>
                  </a:outerShdw>
                </a:effectLst>
              </a:rPr>
              <a:t>1</a:t>
            </a:r>
            <a:r>
              <a:rPr lang="en-US" b="1" baseline="30000" dirty="0" smtClean="0">
                <a:solidFill>
                  <a:srgbClr val="F5C71A"/>
                </a:solidFill>
                <a:effectLst>
                  <a:outerShdw blurRad="50800" dist="38100" dir="2700000" algn="tl" rotWithShape="0">
                    <a:prstClr val="black">
                      <a:alpha val="40000"/>
                    </a:prstClr>
                  </a:outerShdw>
                </a:effectLst>
              </a:rPr>
              <a:t>st</a:t>
            </a:r>
            <a:r>
              <a:rPr lang="en-US" b="1" dirty="0" smtClean="0">
                <a:solidFill>
                  <a:srgbClr val="F5C71A"/>
                </a:solidFill>
                <a:effectLst>
                  <a:outerShdw blurRad="50800" dist="38100" dir="2700000" algn="tl" rotWithShape="0">
                    <a:prstClr val="black">
                      <a:alpha val="40000"/>
                    </a:prstClr>
                  </a:outerShdw>
                </a:effectLst>
              </a:rPr>
              <a:t> AM urine pH</a:t>
            </a:r>
            <a:r>
              <a:rPr lang="en-US" dirty="0" smtClean="0">
                <a:solidFill>
                  <a:srgbClr val="000000"/>
                </a:solidFill>
              </a:rPr>
              <a:t>: mineral status &amp; acidosis risk</a:t>
            </a:r>
          </a:p>
        </p:txBody>
      </p:sp>
      <p:pic>
        <p:nvPicPr>
          <p:cNvPr id="4" name="Picture 3" descr="color-squa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H="1">
            <a:off x="6259283" y="3012845"/>
            <a:ext cx="484648" cy="13003213"/>
          </a:xfrm>
          <a:prstGeom prst="rect">
            <a:avLst/>
          </a:prstGeom>
        </p:spPr>
      </p:pic>
    </p:spTree>
    <p:extLst>
      <p:ext uri="{BB962C8B-B14F-4D97-AF65-F5344CB8AC3E}">
        <p14:creationId xmlns:p14="http://schemas.microsoft.com/office/powerpoint/2010/main" val="390641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61" y="134768"/>
            <a:ext cx="11702892" cy="783703"/>
          </a:xfrm>
        </p:spPr>
        <p:txBody>
          <a:bodyPr>
            <a:normAutofit fontScale="90000"/>
          </a:bodyPr>
          <a:lstStyle/>
          <a:p>
            <a:r>
              <a:rPr lang="en-US" dirty="0" smtClean="0">
                <a:solidFill>
                  <a:srgbClr val="FFFFFF"/>
                </a:solidFill>
              </a:rPr>
              <a:t>Predictive Biomarkers for Life</a:t>
            </a:r>
            <a:endParaRPr lang="en-US" dirty="0">
              <a:solidFill>
                <a:srgbClr val="FFFFFF"/>
              </a:solidFill>
            </a:endParaRPr>
          </a:p>
        </p:txBody>
      </p:sp>
      <p:sp>
        <p:nvSpPr>
          <p:cNvPr id="3" name="Content Placeholder 2"/>
          <p:cNvSpPr>
            <a:spLocks noGrp="1"/>
          </p:cNvSpPr>
          <p:nvPr>
            <p:ph idx="4294967295"/>
          </p:nvPr>
        </p:nvSpPr>
        <p:spPr>
          <a:xfrm>
            <a:off x="650160" y="2276581"/>
            <a:ext cx="12038121" cy="6439021"/>
          </a:xfrm>
        </p:spPr>
        <p:txBody>
          <a:bodyPr>
            <a:normAutofit fontScale="85000" lnSpcReduction="10000"/>
          </a:bodyPr>
          <a:lstStyle/>
          <a:p>
            <a:pPr marL="0" indent="0">
              <a:buNone/>
            </a:pPr>
            <a:r>
              <a:rPr lang="en-US" b="1" dirty="0" smtClean="0">
                <a:solidFill>
                  <a:srgbClr val="FFFFFF"/>
                </a:solidFill>
              </a:rPr>
              <a:t>Governing Systems for integrative science</a:t>
            </a:r>
          </a:p>
          <a:p>
            <a:r>
              <a:rPr lang="en-US" b="1" dirty="0" smtClean="0">
                <a:solidFill>
                  <a:srgbClr val="FFFFFF"/>
                </a:solidFill>
              </a:rPr>
              <a:t>You can add or subtract 20-40 quality years</a:t>
            </a:r>
          </a:p>
          <a:p>
            <a:r>
              <a:rPr lang="en-US" b="1" dirty="0" smtClean="0">
                <a:solidFill>
                  <a:srgbClr val="FFFFFF"/>
                </a:solidFill>
              </a:rPr>
              <a:t>Personalized risk &amp; resilience can be known</a:t>
            </a:r>
          </a:p>
          <a:p>
            <a:r>
              <a:rPr lang="en-US" b="1" dirty="0" smtClean="0">
                <a:solidFill>
                  <a:srgbClr val="FFFFFF"/>
                </a:solidFill>
              </a:rPr>
              <a:t>Biomarkers show </a:t>
            </a:r>
            <a:r>
              <a:rPr lang="en-US" b="1" u="sng" dirty="0" smtClean="0">
                <a:solidFill>
                  <a:srgbClr val="FFFFFF"/>
                </a:solidFill>
              </a:rPr>
              <a:t>each</a:t>
            </a:r>
            <a:r>
              <a:rPr lang="en-US" b="1" dirty="0" smtClean="0">
                <a:solidFill>
                  <a:srgbClr val="FFFFFF"/>
                </a:solidFill>
              </a:rPr>
              <a:t> control system</a:t>
            </a:r>
          </a:p>
          <a:p>
            <a:r>
              <a:rPr lang="en-US" b="1" dirty="0" smtClean="0">
                <a:solidFill>
                  <a:srgbClr val="FFFFFF"/>
                </a:solidFill>
              </a:rPr>
              <a:t>Together </a:t>
            </a:r>
            <a:r>
              <a:rPr lang="en-US" b="1" i="1" dirty="0" smtClean="0">
                <a:solidFill>
                  <a:srgbClr val="FFFFFF"/>
                </a:solidFill>
              </a:rPr>
              <a:t>all</a:t>
            </a:r>
            <a:r>
              <a:rPr lang="en-US" b="1" dirty="0" smtClean="0">
                <a:solidFill>
                  <a:srgbClr val="FFFFFF"/>
                </a:solidFill>
              </a:rPr>
              <a:t> control systems are quantified</a:t>
            </a:r>
          </a:p>
          <a:p>
            <a:r>
              <a:rPr lang="en-US" b="1" dirty="0" smtClean="0">
                <a:solidFill>
                  <a:srgbClr val="FFFFFF"/>
                </a:solidFill>
              </a:rPr>
              <a:t>Amounts needed vary; biomarkers predict</a:t>
            </a:r>
          </a:p>
          <a:p>
            <a:r>
              <a:rPr lang="en-US" b="1" dirty="0">
                <a:solidFill>
                  <a:srgbClr val="FFFFFF"/>
                </a:solidFill>
              </a:rPr>
              <a:t>L</a:t>
            </a:r>
            <a:r>
              <a:rPr lang="en-US" b="1" dirty="0" smtClean="0">
                <a:solidFill>
                  <a:srgbClr val="FFFFFF"/>
                </a:solidFill>
              </a:rPr>
              <a:t>ower costs of care with better outcomes</a:t>
            </a:r>
          </a:p>
          <a:p>
            <a:r>
              <a:rPr lang="en-US" b="1" dirty="0" smtClean="0">
                <a:solidFill>
                  <a:srgbClr val="FFFFFF"/>
                </a:solidFill>
              </a:rPr>
              <a:t>Apply what is known; remove obstacles</a:t>
            </a:r>
          </a:p>
        </p:txBody>
      </p:sp>
      <p:pic>
        <p:nvPicPr>
          <p:cNvPr id="4" name="Picture 3" descr="color-squa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H="1">
            <a:off x="6259283" y="3012845"/>
            <a:ext cx="484648" cy="13003213"/>
          </a:xfrm>
          <a:prstGeom prst="rect">
            <a:avLst/>
          </a:prstGeom>
        </p:spPr>
      </p:pic>
    </p:spTree>
    <p:extLst>
      <p:ext uri="{BB962C8B-B14F-4D97-AF65-F5344CB8AC3E}">
        <p14:creationId xmlns:p14="http://schemas.microsoft.com/office/powerpoint/2010/main" val="267338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6275" y="1862463"/>
            <a:ext cx="12615846" cy="77546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843602627"/>
              </p:ext>
            </p:extLst>
          </p:nvPr>
        </p:nvGraphicFramePr>
        <p:xfrm>
          <a:off x="25400" y="86345"/>
          <a:ext cx="13090525" cy="9786938"/>
        </p:xfrm>
        <a:graphic>
          <a:graphicData uri="http://schemas.openxmlformats.org/presentationml/2006/ole">
            <mc:AlternateContent xmlns:mc="http://schemas.openxmlformats.org/markup-compatibility/2006">
              <mc:Choice xmlns:v="urn:schemas-microsoft-com:vml" Requires="v">
                <p:oleObj spid="_x0000_s2166" name="Document" r:id="rId4" imgW="9258300" imgH="6934200" progId="Word.Document.12">
                  <p:embed/>
                </p:oleObj>
              </mc:Choice>
              <mc:Fallback>
                <p:oleObj name="Document" r:id="rId4" imgW="9258300" imgH="6934200" progId="Word.Document.12">
                  <p:embed/>
                  <p:pic>
                    <p:nvPicPr>
                      <p:cNvPr id="0" name=""/>
                      <p:cNvPicPr/>
                      <p:nvPr/>
                    </p:nvPicPr>
                    <p:blipFill>
                      <a:blip r:embed="rId5"/>
                      <a:stretch>
                        <a:fillRect/>
                      </a:stretch>
                    </p:blipFill>
                    <p:spPr>
                      <a:xfrm>
                        <a:off x="25400" y="86345"/>
                        <a:ext cx="13090525" cy="9786938"/>
                      </a:xfrm>
                      <a:prstGeom prst="rect">
                        <a:avLst/>
                      </a:prstGeom>
                    </p:spPr>
                  </p:pic>
                </p:oleObj>
              </mc:Fallback>
            </mc:AlternateContent>
          </a:graphicData>
        </a:graphic>
      </p:graphicFrame>
    </p:spTree>
    <p:extLst>
      <p:ext uri="{BB962C8B-B14F-4D97-AF65-F5344CB8AC3E}">
        <p14:creationId xmlns:p14="http://schemas.microsoft.com/office/powerpoint/2010/main" val="251910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2"/>
          <p:cNvSpPr>
            <a:spLocks noGrp="1"/>
          </p:cNvSpPr>
          <p:nvPr>
            <p:ph type="sldNum" sz="quarter" idx="4294967295"/>
          </p:nvPr>
        </p:nvSpPr>
        <p:spPr bwMode="auto">
          <a:xfrm>
            <a:off x="9318969" y="9043086"/>
            <a:ext cx="3034083" cy="5194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55" tIns="65028" rIns="130055" bIns="65028"/>
          <a:lstStyle>
            <a:lvl1pPr eaLnBrk="0" hangingPunct="0">
              <a:defRPr sz="2600">
                <a:solidFill>
                  <a:schemeClr val="tx1"/>
                </a:solidFill>
                <a:latin typeface="Arial" charset="0"/>
                <a:ea typeface="ＭＳ Ｐゴシック" charset="0"/>
                <a:cs typeface="ＭＳ Ｐゴシック" charset="0"/>
              </a:defRPr>
            </a:lvl1pPr>
            <a:lvl2pPr marL="742964" indent="-285756" eaLnBrk="0" hangingPunct="0">
              <a:defRPr sz="2600">
                <a:solidFill>
                  <a:schemeClr val="tx1"/>
                </a:solidFill>
                <a:latin typeface="Arial" charset="0"/>
                <a:ea typeface="ＭＳ Ｐゴシック" charset="0"/>
              </a:defRPr>
            </a:lvl2pPr>
            <a:lvl3pPr marL="1143021" indent="-228605" eaLnBrk="0" hangingPunct="0">
              <a:defRPr sz="2600">
                <a:solidFill>
                  <a:schemeClr val="tx1"/>
                </a:solidFill>
                <a:latin typeface="Arial" charset="0"/>
                <a:ea typeface="ＭＳ Ｐゴシック" charset="0"/>
              </a:defRPr>
            </a:lvl3pPr>
            <a:lvl4pPr marL="1600231" indent="-228605" eaLnBrk="0" hangingPunct="0">
              <a:defRPr sz="2600">
                <a:solidFill>
                  <a:schemeClr val="tx1"/>
                </a:solidFill>
                <a:latin typeface="Arial" charset="0"/>
                <a:ea typeface="ＭＳ Ｐゴシック" charset="0"/>
              </a:defRPr>
            </a:lvl4pPr>
            <a:lvl5pPr marL="2057439" indent="-228605" eaLnBrk="0" hangingPunct="0">
              <a:defRPr sz="2600">
                <a:solidFill>
                  <a:schemeClr val="tx1"/>
                </a:solidFill>
                <a:latin typeface="Arial" charset="0"/>
                <a:ea typeface="ＭＳ Ｐゴシック" charset="0"/>
              </a:defRPr>
            </a:lvl5pPr>
            <a:lvl6pPr marL="2514648" indent="-228605" defTabSz="1300188" eaLnBrk="0" fontAlgn="base" hangingPunct="0">
              <a:spcBef>
                <a:spcPct val="0"/>
              </a:spcBef>
              <a:spcAft>
                <a:spcPct val="0"/>
              </a:spcAft>
              <a:defRPr sz="2600">
                <a:solidFill>
                  <a:schemeClr val="tx1"/>
                </a:solidFill>
                <a:latin typeface="Arial" charset="0"/>
                <a:ea typeface="ＭＳ Ｐゴシック" charset="0"/>
              </a:defRPr>
            </a:lvl6pPr>
            <a:lvl7pPr marL="2971857" indent="-228605" defTabSz="1300188" eaLnBrk="0" fontAlgn="base" hangingPunct="0">
              <a:spcBef>
                <a:spcPct val="0"/>
              </a:spcBef>
              <a:spcAft>
                <a:spcPct val="0"/>
              </a:spcAft>
              <a:defRPr sz="2600">
                <a:solidFill>
                  <a:schemeClr val="tx1"/>
                </a:solidFill>
                <a:latin typeface="Arial" charset="0"/>
                <a:ea typeface="ＭＳ Ｐゴシック" charset="0"/>
              </a:defRPr>
            </a:lvl7pPr>
            <a:lvl8pPr marL="3429066" indent="-228605" defTabSz="1300188" eaLnBrk="0" fontAlgn="base" hangingPunct="0">
              <a:spcBef>
                <a:spcPct val="0"/>
              </a:spcBef>
              <a:spcAft>
                <a:spcPct val="0"/>
              </a:spcAft>
              <a:defRPr sz="2600">
                <a:solidFill>
                  <a:schemeClr val="tx1"/>
                </a:solidFill>
                <a:latin typeface="Arial" charset="0"/>
                <a:ea typeface="ＭＳ Ｐゴシック" charset="0"/>
              </a:defRPr>
            </a:lvl8pPr>
            <a:lvl9pPr marL="3886274" indent="-228605" defTabSz="1300188"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E1341ED0-876A-C347-948D-A5D2D921E02F}" type="slidenum">
              <a:rPr lang="fr-FR" sz="1700">
                <a:solidFill>
                  <a:srgbClr val="898989"/>
                </a:solidFill>
                <a:latin typeface="Times New Roman" charset="0"/>
                <a:cs typeface="Arial" charset="0"/>
              </a:rPr>
              <a:pPr eaLnBrk="1" hangingPunct="1"/>
              <a:t>68</a:t>
            </a:fld>
            <a:endParaRPr lang="fr-FR" sz="1700">
              <a:solidFill>
                <a:srgbClr val="898989"/>
              </a:solidFill>
              <a:latin typeface="Times New Roman" charset="0"/>
              <a:cs typeface="Arial" charset="0"/>
            </a:endParaRPr>
          </a:p>
        </p:txBody>
      </p:sp>
      <p:sp>
        <p:nvSpPr>
          <p:cNvPr id="14337" name="ZoneTexte 1"/>
          <p:cNvSpPr txBox="1">
            <a:spLocks noChangeArrowheads="1"/>
          </p:cNvSpPr>
          <p:nvPr/>
        </p:nvSpPr>
        <p:spPr bwMode="auto">
          <a:xfrm>
            <a:off x="441231" y="22234"/>
            <a:ext cx="12315910" cy="70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1" tIns="45721" rIns="91441" bIns="45721">
            <a:spAutoFit/>
          </a:bodyPr>
          <a:lstStyle>
            <a:lvl1pPr eaLnBrk="0" hangingPunct="0">
              <a:defRPr sz="2600">
                <a:solidFill>
                  <a:schemeClr val="tx1"/>
                </a:solidFill>
                <a:latin typeface="Arial" pitchFamily="34" charset="0"/>
                <a:ea typeface="ＭＳ Ｐゴシック" pitchFamily="34" charset="-128"/>
              </a:defRPr>
            </a:lvl1pPr>
            <a:lvl2pPr marL="742950" indent="-285750" eaLnBrk="0" hangingPunct="0">
              <a:defRPr sz="2600">
                <a:solidFill>
                  <a:schemeClr val="tx1"/>
                </a:solidFill>
                <a:latin typeface="Arial" pitchFamily="34" charset="0"/>
                <a:ea typeface="ＭＳ Ｐゴシック" pitchFamily="34" charset="-128"/>
              </a:defRPr>
            </a:lvl2pPr>
            <a:lvl3pPr marL="1143000" indent="-228600" eaLnBrk="0" hangingPunct="0">
              <a:defRPr sz="2600">
                <a:solidFill>
                  <a:schemeClr val="tx1"/>
                </a:solidFill>
                <a:latin typeface="Arial" pitchFamily="34" charset="0"/>
                <a:ea typeface="ＭＳ Ｐゴシック" pitchFamily="34" charset="-128"/>
              </a:defRPr>
            </a:lvl3pPr>
            <a:lvl4pPr marL="1600200" indent="-228600" eaLnBrk="0" hangingPunct="0">
              <a:defRPr sz="2600">
                <a:solidFill>
                  <a:schemeClr val="tx1"/>
                </a:solidFill>
                <a:latin typeface="Arial" pitchFamily="34" charset="0"/>
                <a:ea typeface="ＭＳ Ｐゴシック" pitchFamily="34" charset="-128"/>
              </a:defRPr>
            </a:lvl4pPr>
            <a:lvl5pPr marL="2057400" indent="-228600" eaLnBrk="0" hangingPunct="0">
              <a:defRPr sz="2600">
                <a:solidFill>
                  <a:schemeClr val="tx1"/>
                </a:solidFill>
                <a:latin typeface="Arial" pitchFamily="34" charset="0"/>
                <a:ea typeface="ＭＳ Ｐゴシック" pitchFamily="34" charset="-128"/>
              </a:defRPr>
            </a:lvl5pPr>
            <a:lvl6pPr marL="25146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9718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4290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886200" indent="-228600" defTabSz="1300163"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defRPr/>
            </a:pPr>
            <a:r>
              <a:rPr lang="fr-FR" sz="4000" b="1" i="1" dirty="0">
                <a:solidFill>
                  <a:srgbClr val="FFFFFF"/>
                </a:solidFill>
                <a:latin typeface="Geneva"/>
                <a:cs typeface="Geneva"/>
              </a:rPr>
              <a:t>Inflammation </a:t>
            </a:r>
            <a:r>
              <a:rPr lang="fr-FR" sz="4000" b="1" i="1" dirty="0" err="1">
                <a:solidFill>
                  <a:srgbClr val="FFFFFF"/>
                </a:solidFill>
                <a:latin typeface="Geneva"/>
                <a:cs typeface="Geneva"/>
              </a:rPr>
              <a:t>Rethought</a:t>
            </a:r>
            <a:r>
              <a:rPr lang="fr-FR" sz="4000" b="1" i="1" dirty="0">
                <a:solidFill>
                  <a:srgbClr val="FFFFFF"/>
                </a:solidFill>
                <a:latin typeface="Geneva"/>
                <a:cs typeface="Geneva"/>
              </a:rPr>
              <a:t> = </a:t>
            </a:r>
            <a:r>
              <a:rPr lang="fr-FR" sz="4000" b="1" dirty="0" err="1">
                <a:solidFill>
                  <a:srgbClr val="FFFFFF"/>
                </a:solidFill>
                <a:latin typeface="Geneva"/>
                <a:cs typeface="Geneva"/>
              </a:rPr>
              <a:t>Remove</a:t>
            </a:r>
            <a:r>
              <a:rPr lang="fr-FR" sz="4000" b="1" dirty="0">
                <a:solidFill>
                  <a:srgbClr val="FFFFFF"/>
                </a:solidFill>
                <a:latin typeface="Geneva"/>
                <a:cs typeface="Geneva"/>
              </a:rPr>
              <a:t> </a:t>
            </a:r>
            <a:r>
              <a:rPr lang="fr-FR" sz="4000" b="1" dirty="0" err="1">
                <a:solidFill>
                  <a:srgbClr val="FFFFFF"/>
                </a:solidFill>
                <a:latin typeface="Geneva"/>
                <a:cs typeface="Geneva"/>
              </a:rPr>
              <a:t>Repair</a:t>
            </a:r>
            <a:r>
              <a:rPr lang="fr-FR" sz="4000" b="1" dirty="0">
                <a:solidFill>
                  <a:srgbClr val="FFFFFF"/>
                </a:solidFill>
                <a:latin typeface="Geneva"/>
                <a:cs typeface="Geneva"/>
              </a:rPr>
              <a:t> Blocks</a:t>
            </a:r>
          </a:p>
        </p:txBody>
      </p:sp>
      <p:sp>
        <p:nvSpPr>
          <p:cNvPr id="12" name="Text Box 4"/>
          <p:cNvSpPr txBox="1">
            <a:spLocks noChangeArrowheads="1"/>
          </p:cNvSpPr>
          <p:nvPr/>
        </p:nvSpPr>
        <p:spPr bwMode="auto">
          <a:xfrm>
            <a:off x="1" y="9356595"/>
            <a:ext cx="5903193" cy="3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30048" tIns="65025" rIns="130048" bIns="65025">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20000"/>
              </a:spcBef>
              <a:spcAft>
                <a:spcPct val="0"/>
              </a:spcAft>
              <a:defRPr sz="2400">
                <a:solidFill>
                  <a:schemeClr val="tx1"/>
                </a:solidFill>
                <a:latin typeface="Arial" pitchFamily="34" charset="0"/>
              </a:defRPr>
            </a:lvl6pPr>
            <a:lvl7pPr marL="2971800" indent="-228600" algn="ctr" eaLnBrk="0" fontAlgn="base" hangingPunct="0">
              <a:spcBef>
                <a:spcPct val="20000"/>
              </a:spcBef>
              <a:spcAft>
                <a:spcPct val="0"/>
              </a:spcAft>
              <a:defRPr sz="2400">
                <a:solidFill>
                  <a:schemeClr val="tx1"/>
                </a:solidFill>
                <a:latin typeface="Arial" pitchFamily="34" charset="0"/>
              </a:defRPr>
            </a:lvl7pPr>
            <a:lvl8pPr marL="3429000" indent="-228600" algn="ctr" eaLnBrk="0" fontAlgn="base" hangingPunct="0">
              <a:spcBef>
                <a:spcPct val="20000"/>
              </a:spcBef>
              <a:spcAft>
                <a:spcPct val="0"/>
              </a:spcAft>
              <a:defRPr sz="2400">
                <a:solidFill>
                  <a:schemeClr val="tx1"/>
                </a:solidFill>
                <a:latin typeface="Arial" pitchFamily="34" charset="0"/>
              </a:defRPr>
            </a:lvl8pPr>
            <a:lvl9pPr marL="3886200" indent="-228600" algn="ctr" eaLnBrk="0" fontAlgn="base" hangingPunct="0">
              <a:spcBef>
                <a:spcPct val="20000"/>
              </a:spcBef>
              <a:spcAft>
                <a:spcPct val="0"/>
              </a:spcAft>
              <a:defRPr sz="2400">
                <a:solidFill>
                  <a:schemeClr val="tx1"/>
                </a:solidFill>
                <a:latin typeface="Arial" pitchFamily="34" charset="0"/>
              </a:defRPr>
            </a:lvl9pPr>
          </a:lstStyle>
          <a:p>
            <a:pPr algn="r">
              <a:defRPr/>
            </a:pPr>
            <a:r>
              <a:rPr lang="en-US" sz="1700" i="1" dirty="0">
                <a:solidFill>
                  <a:schemeClr val="bg1">
                    <a:lumMod val="75000"/>
                  </a:schemeClr>
                </a:solidFill>
                <a:latin typeface="Century Gothic"/>
                <a:ea typeface="ＭＳ Ｐゴシック" pitchFamily="34" charset="-128"/>
                <a:cs typeface="Century Gothic"/>
              </a:rPr>
              <a:t>Modified from Grundy et al., 2005;  Kahn et al., 2005</a:t>
            </a:r>
          </a:p>
        </p:txBody>
      </p:sp>
      <p:graphicFrame>
        <p:nvGraphicFramePr>
          <p:cNvPr id="5" name="Diagram 4"/>
          <p:cNvGraphicFramePr/>
          <p:nvPr>
            <p:extLst>
              <p:ext uri="{D42A27DB-BD31-4B8C-83A1-F6EECF244321}">
                <p14:modId xmlns:p14="http://schemas.microsoft.com/office/powerpoint/2010/main" val="931377017"/>
              </p:ext>
            </p:extLst>
          </p:nvPr>
        </p:nvGraphicFramePr>
        <p:xfrm>
          <a:off x="874831" y="1455039"/>
          <a:ext cx="11253554" cy="7505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olor-square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2535792" y="2184162"/>
            <a:ext cx="484648" cy="5557764"/>
          </a:xfrm>
          <a:prstGeom prst="rect">
            <a:avLst/>
          </a:prstGeom>
        </p:spPr>
      </p:pic>
    </p:spTree>
    <p:extLst>
      <p:ext uri="{BB962C8B-B14F-4D97-AF65-F5344CB8AC3E}">
        <p14:creationId xmlns:p14="http://schemas.microsoft.com/office/powerpoint/2010/main" val="1104305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7F8A303-5749-7D43-A27A-8CD2C721207D}"/>
                                            </p:graphicEl>
                                          </p:spTgt>
                                        </p:tgtEl>
                                        <p:attrNameLst>
                                          <p:attrName>style.visibility</p:attrName>
                                        </p:attrNameLst>
                                      </p:cBhvr>
                                      <p:to>
                                        <p:strVal val="visible"/>
                                      </p:to>
                                    </p:set>
                                    <p:animEffect transition="in" filter="fade">
                                      <p:cBhvr>
                                        <p:cTn id="7" dur="500"/>
                                        <p:tgtEl>
                                          <p:spTgt spid="5">
                                            <p:graphicEl>
                                              <a:dgm id="{D7F8A303-5749-7D43-A27A-8CD2C721207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E1EAD31D-9667-B943-B4D8-1E07AD15B459}"/>
                                            </p:graphicEl>
                                          </p:spTgt>
                                        </p:tgtEl>
                                        <p:attrNameLst>
                                          <p:attrName>style.visibility</p:attrName>
                                        </p:attrNameLst>
                                      </p:cBhvr>
                                      <p:to>
                                        <p:strVal val="visible"/>
                                      </p:to>
                                    </p:set>
                                    <p:animEffect transition="in" filter="fade">
                                      <p:cBhvr>
                                        <p:cTn id="12" dur="500"/>
                                        <p:tgtEl>
                                          <p:spTgt spid="5">
                                            <p:graphicEl>
                                              <a:dgm id="{E1EAD31D-9667-B943-B4D8-1E07AD15B45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E910361D-F777-7140-B5CB-7F476CB92E76}"/>
                                            </p:graphicEl>
                                          </p:spTgt>
                                        </p:tgtEl>
                                        <p:attrNameLst>
                                          <p:attrName>style.visibility</p:attrName>
                                        </p:attrNameLst>
                                      </p:cBhvr>
                                      <p:to>
                                        <p:strVal val="visible"/>
                                      </p:to>
                                    </p:set>
                                    <p:animEffect transition="in" filter="fade">
                                      <p:cBhvr>
                                        <p:cTn id="17" dur="500"/>
                                        <p:tgtEl>
                                          <p:spTgt spid="5">
                                            <p:graphicEl>
                                              <a:dgm id="{E910361D-F777-7140-B5CB-7F476CB92E76}"/>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54DBDBD0-58E8-AA4E-B6C1-A87B8C37E357}"/>
                                            </p:graphicEl>
                                          </p:spTgt>
                                        </p:tgtEl>
                                        <p:attrNameLst>
                                          <p:attrName>style.visibility</p:attrName>
                                        </p:attrNameLst>
                                      </p:cBhvr>
                                      <p:to>
                                        <p:strVal val="visible"/>
                                      </p:to>
                                    </p:set>
                                    <p:animEffect transition="in" filter="fade">
                                      <p:cBhvr>
                                        <p:cTn id="20" dur="500"/>
                                        <p:tgtEl>
                                          <p:spTgt spid="5">
                                            <p:graphicEl>
                                              <a:dgm id="{54DBDBD0-58E8-AA4E-B6C1-A87B8C37E35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8C500B39-EA5A-304B-B9F1-3D31B39FFDF4}"/>
                                            </p:graphicEl>
                                          </p:spTgt>
                                        </p:tgtEl>
                                        <p:attrNameLst>
                                          <p:attrName>style.visibility</p:attrName>
                                        </p:attrNameLst>
                                      </p:cBhvr>
                                      <p:to>
                                        <p:strVal val="visible"/>
                                      </p:to>
                                    </p:set>
                                    <p:animEffect transition="in" filter="fade">
                                      <p:cBhvr>
                                        <p:cTn id="25" dur="500"/>
                                        <p:tgtEl>
                                          <p:spTgt spid="5">
                                            <p:graphicEl>
                                              <a:dgm id="{8C500B39-EA5A-304B-B9F1-3D31B39FFDF4}"/>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F82947B0-803C-8E4F-A4E7-8A6FA7EB674C}"/>
                                            </p:graphicEl>
                                          </p:spTgt>
                                        </p:tgtEl>
                                        <p:attrNameLst>
                                          <p:attrName>style.visibility</p:attrName>
                                        </p:attrNameLst>
                                      </p:cBhvr>
                                      <p:to>
                                        <p:strVal val="visible"/>
                                      </p:to>
                                    </p:set>
                                    <p:animEffect transition="in" filter="fade">
                                      <p:cBhvr>
                                        <p:cTn id="28" dur="500"/>
                                        <p:tgtEl>
                                          <p:spTgt spid="5">
                                            <p:graphicEl>
                                              <a:dgm id="{F82947B0-803C-8E4F-A4E7-8A6FA7EB674C}"/>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dgm id="{E0F961C1-66E9-314D-972A-0DE65B5C7517}"/>
                                            </p:graphicEl>
                                          </p:spTgt>
                                        </p:tgtEl>
                                        <p:attrNameLst>
                                          <p:attrName>style.visibility</p:attrName>
                                        </p:attrNameLst>
                                      </p:cBhvr>
                                      <p:to>
                                        <p:strVal val="visible"/>
                                      </p:to>
                                    </p:set>
                                    <p:animEffect transition="in" filter="fade">
                                      <p:cBhvr>
                                        <p:cTn id="33" dur="500"/>
                                        <p:tgtEl>
                                          <p:spTgt spid="5">
                                            <p:graphicEl>
                                              <a:dgm id="{E0F961C1-66E9-314D-972A-0DE65B5C7517}"/>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graphicEl>
                                              <a:dgm id="{67798451-AA4E-D84E-A2FE-FFCC447F3C57}"/>
                                            </p:graphicEl>
                                          </p:spTgt>
                                        </p:tgtEl>
                                        <p:attrNameLst>
                                          <p:attrName>style.visibility</p:attrName>
                                        </p:attrNameLst>
                                      </p:cBhvr>
                                      <p:to>
                                        <p:strVal val="visible"/>
                                      </p:to>
                                    </p:set>
                                    <p:animEffect transition="in" filter="fade">
                                      <p:cBhvr>
                                        <p:cTn id="36" dur="500"/>
                                        <p:tgtEl>
                                          <p:spTgt spid="5">
                                            <p:graphicEl>
                                              <a:dgm id="{67798451-AA4E-D84E-A2FE-FFCC447F3C5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graphicEl>
                                              <a:dgm id="{8FA87F43-4886-5B4C-8871-B6B939D064D0}"/>
                                            </p:graphicEl>
                                          </p:spTgt>
                                        </p:tgtEl>
                                        <p:attrNameLst>
                                          <p:attrName>style.visibility</p:attrName>
                                        </p:attrNameLst>
                                      </p:cBhvr>
                                      <p:to>
                                        <p:strVal val="visible"/>
                                      </p:to>
                                    </p:set>
                                    <p:animEffect transition="in" filter="fade">
                                      <p:cBhvr>
                                        <p:cTn id="41" dur="500"/>
                                        <p:tgtEl>
                                          <p:spTgt spid="5">
                                            <p:graphicEl>
                                              <a:dgm id="{8FA87F43-4886-5B4C-8871-B6B939D064D0}"/>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graphicEl>
                                              <a:dgm id="{65735C86-F7CE-5648-93AE-114A8D573C88}"/>
                                            </p:graphicEl>
                                          </p:spTgt>
                                        </p:tgtEl>
                                        <p:attrNameLst>
                                          <p:attrName>style.visibility</p:attrName>
                                        </p:attrNameLst>
                                      </p:cBhvr>
                                      <p:to>
                                        <p:strVal val="visible"/>
                                      </p:to>
                                    </p:set>
                                    <p:animEffect transition="in" filter="fade">
                                      <p:cBhvr>
                                        <p:cTn id="44" dur="500"/>
                                        <p:tgtEl>
                                          <p:spTgt spid="5">
                                            <p:graphicEl>
                                              <a:dgm id="{65735C86-F7CE-5648-93AE-114A8D573C8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graphicEl>
                                              <a:dgm id="{B7E638A3-EE87-8644-8795-44B451B561FD}"/>
                                            </p:graphicEl>
                                          </p:spTgt>
                                        </p:tgtEl>
                                        <p:attrNameLst>
                                          <p:attrName>style.visibility</p:attrName>
                                        </p:attrNameLst>
                                      </p:cBhvr>
                                      <p:to>
                                        <p:strVal val="visible"/>
                                      </p:to>
                                    </p:set>
                                    <p:animEffect transition="in" filter="fade">
                                      <p:cBhvr>
                                        <p:cTn id="49" dur="500"/>
                                        <p:tgtEl>
                                          <p:spTgt spid="5">
                                            <p:graphicEl>
                                              <a:dgm id="{B7E638A3-EE87-8644-8795-44B451B561FD}"/>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
                                            <p:graphicEl>
                                              <a:dgm id="{D84A0E83-038C-594B-8A78-D8DCEEC37A8B}"/>
                                            </p:graphicEl>
                                          </p:spTgt>
                                        </p:tgtEl>
                                        <p:attrNameLst>
                                          <p:attrName>style.visibility</p:attrName>
                                        </p:attrNameLst>
                                      </p:cBhvr>
                                      <p:to>
                                        <p:strVal val="visible"/>
                                      </p:to>
                                    </p:set>
                                    <p:animEffect transition="in" filter="fade">
                                      <p:cBhvr>
                                        <p:cTn id="52" dur="500"/>
                                        <p:tgtEl>
                                          <p:spTgt spid="5">
                                            <p:graphicEl>
                                              <a:dgm id="{D84A0E83-038C-594B-8A78-D8DCEEC37A8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graphicEl>
                                              <a:dgm id="{F2B87979-9571-6C44-B759-1DB18E169F1C}"/>
                                            </p:graphicEl>
                                          </p:spTgt>
                                        </p:tgtEl>
                                        <p:attrNameLst>
                                          <p:attrName>style.visibility</p:attrName>
                                        </p:attrNameLst>
                                      </p:cBhvr>
                                      <p:to>
                                        <p:strVal val="visible"/>
                                      </p:to>
                                    </p:set>
                                    <p:animEffect transition="in" filter="fade">
                                      <p:cBhvr>
                                        <p:cTn id="57" dur="500"/>
                                        <p:tgtEl>
                                          <p:spTgt spid="5">
                                            <p:graphicEl>
                                              <a:dgm id="{F2B87979-9571-6C44-B759-1DB18E169F1C}"/>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graphicEl>
                                              <a:dgm id="{6932DDC4-2F72-D243-8D08-FFBCA7F57639}"/>
                                            </p:graphicEl>
                                          </p:spTgt>
                                        </p:tgtEl>
                                        <p:attrNameLst>
                                          <p:attrName>style.visibility</p:attrName>
                                        </p:attrNameLst>
                                      </p:cBhvr>
                                      <p:to>
                                        <p:strVal val="visible"/>
                                      </p:to>
                                    </p:set>
                                    <p:animEffect transition="in" filter="fade">
                                      <p:cBhvr>
                                        <p:cTn id="60" dur="500"/>
                                        <p:tgtEl>
                                          <p:spTgt spid="5">
                                            <p:graphicEl>
                                              <a:dgm id="{6932DDC4-2F72-D243-8D08-FFBCA7F57639}"/>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
                                            <p:graphicEl>
                                              <a:dgm id="{B37B9D22-8961-2641-987E-3BCFCC6394C0}"/>
                                            </p:graphicEl>
                                          </p:spTgt>
                                        </p:tgtEl>
                                        <p:attrNameLst>
                                          <p:attrName>style.visibility</p:attrName>
                                        </p:attrNameLst>
                                      </p:cBhvr>
                                      <p:to>
                                        <p:strVal val="visible"/>
                                      </p:to>
                                    </p:set>
                                    <p:animEffect transition="in" filter="fade">
                                      <p:cBhvr>
                                        <p:cTn id="65" dur="500"/>
                                        <p:tgtEl>
                                          <p:spTgt spid="5">
                                            <p:graphicEl>
                                              <a:dgm id="{B37B9D22-8961-2641-987E-3BCFCC6394C0}"/>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graphicEl>
                                              <a:dgm id="{1E1179C4-041F-4445-B81B-242B50C1DBAA}"/>
                                            </p:graphicEl>
                                          </p:spTgt>
                                        </p:tgtEl>
                                        <p:attrNameLst>
                                          <p:attrName>style.visibility</p:attrName>
                                        </p:attrNameLst>
                                      </p:cBhvr>
                                      <p:to>
                                        <p:strVal val="visible"/>
                                      </p:to>
                                    </p:set>
                                    <p:animEffect transition="in" filter="fade">
                                      <p:cBhvr>
                                        <p:cTn id="68" dur="500"/>
                                        <p:tgtEl>
                                          <p:spTgt spid="5">
                                            <p:graphicEl>
                                              <a:dgm id="{1E1179C4-041F-4445-B81B-242B50C1DBAA}"/>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graphicEl>
                                              <a:dgm id="{F059022F-0FBA-BC41-A895-CFD02E95C19B}"/>
                                            </p:graphicEl>
                                          </p:spTgt>
                                        </p:tgtEl>
                                        <p:attrNameLst>
                                          <p:attrName>style.visibility</p:attrName>
                                        </p:attrNameLst>
                                      </p:cBhvr>
                                      <p:to>
                                        <p:strVal val="visible"/>
                                      </p:to>
                                    </p:set>
                                    <p:animEffect transition="in" filter="fade">
                                      <p:cBhvr>
                                        <p:cTn id="71" dur="500"/>
                                        <p:tgtEl>
                                          <p:spTgt spid="5">
                                            <p:graphicEl>
                                              <a:dgm id="{F059022F-0FBA-BC41-A895-CFD02E95C1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61" y="134768"/>
            <a:ext cx="11702892" cy="783703"/>
          </a:xfrm>
        </p:spPr>
        <p:txBody>
          <a:bodyPr>
            <a:normAutofit fontScale="90000"/>
          </a:bodyPr>
          <a:lstStyle/>
          <a:p>
            <a:r>
              <a:rPr lang="en-US" dirty="0" smtClean="0">
                <a:solidFill>
                  <a:srgbClr val="FFFFFF"/>
                </a:solidFill>
              </a:rPr>
              <a:t>Predictive Biomarkers….	        </a:t>
            </a:r>
            <a:endParaRPr lang="en-US" dirty="0">
              <a:solidFill>
                <a:srgbClr val="FFFFFF"/>
              </a:solidFill>
            </a:endParaRPr>
          </a:p>
        </p:txBody>
      </p:sp>
      <p:sp>
        <p:nvSpPr>
          <p:cNvPr id="3" name="Content Placeholder 2"/>
          <p:cNvSpPr>
            <a:spLocks noGrp="1"/>
          </p:cNvSpPr>
          <p:nvPr>
            <p:ph idx="4294967295"/>
          </p:nvPr>
        </p:nvSpPr>
        <p:spPr>
          <a:xfrm>
            <a:off x="650161" y="2276581"/>
            <a:ext cx="11702892" cy="4462155"/>
          </a:xfrm>
        </p:spPr>
        <p:txBody>
          <a:bodyPr>
            <a:normAutofit/>
          </a:bodyPr>
          <a:lstStyle/>
          <a:p>
            <a:pPr>
              <a:lnSpc>
                <a:spcPct val="120000"/>
              </a:lnSpc>
            </a:pPr>
            <a:r>
              <a:rPr lang="en-US" dirty="0" smtClean="0">
                <a:solidFill>
                  <a:srgbClr val="FFFFFF"/>
                </a:solidFill>
              </a:rPr>
              <a:t>Trust experts; verify with biomarkers</a:t>
            </a:r>
          </a:p>
          <a:p>
            <a:pPr>
              <a:lnSpc>
                <a:spcPct val="120000"/>
              </a:lnSpc>
            </a:pPr>
            <a:r>
              <a:rPr lang="en-US" dirty="0" smtClean="0">
                <a:solidFill>
                  <a:srgbClr val="FFFFFF"/>
                </a:solidFill>
              </a:rPr>
              <a:t>Functional</a:t>
            </a:r>
          </a:p>
          <a:p>
            <a:pPr>
              <a:lnSpc>
                <a:spcPct val="120000"/>
              </a:lnSpc>
            </a:pPr>
            <a:r>
              <a:rPr lang="en-US" dirty="0" smtClean="0">
                <a:solidFill>
                  <a:srgbClr val="FFFFFF"/>
                </a:solidFill>
              </a:rPr>
              <a:t>Risk stratified; +/- </a:t>
            </a:r>
            <a:r>
              <a:rPr lang="en-US" dirty="0" err="1" smtClean="0">
                <a:solidFill>
                  <a:srgbClr val="FFFFFF"/>
                </a:solidFill>
              </a:rPr>
              <a:t>QoLY</a:t>
            </a:r>
            <a:endParaRPr lang="en-US" dirty="0" smtClean="0">
              <a:solidFill>
                <a:srgbClr val="FFFFFF"/>
              </a:solidFill>
            </a:endParaRPr>
          </a:p>
        </p:txBody>
      </p:sp>
      <p:sp>
        <p:nvSpPr>
          <p:cNvPr id="4" name="Rectangle 3"/>
          <p:cNvSpPr/>
          <p:nvPr/>
        </p:nvSpPr>
        <p:spPr>
          <a:xfrm>
            <a:off x="0" y="9264332"/>
            <a:ext cx="12353053" cy="492443"/>
          </a:xfrm>
          <a:prstGeom prst="rect">
            <a:avLst/>
          </a:prstGeom>
        </p:spPr>
        <p:txBody>
          <a:bodyPr wrap="square">
            <a:spAutoFit/>
          </a:bodyPr>
          <a:lstStyle/>
          <a:p>
            <a:r>
              <a:rPr lang="en-US" dirty="0">
                <a:solidFill>
                  <a:srgbClr val="FFFFFF"/>
                </a:solidFill>
              </a:rPr>
              <a:t>Jaffe R. Predictive Biomarkers to Guide and Compare Clinical Outcomes, HSC-1301</a:t>
            </a:r>
          </a:p>
        </p:txBody>
      </p:sp>
      <p:pic>
        <p:nvPicPr>
          <p:cNvPr id="6" name="Picture 5"/>
          <p:cNvPicPr>
            <a:picLocks noChangeAspect="1"/>
          </p:cNvPicPr>
          <p:nvPr/>
        </p:nvPicPr>
        <p:blipFill>
          <a:blip r:embed="rId2"/>
          <a:stretch>
            <a:fillRect/>
          </a:stretch>
        </p:blipFill>
        <p:spPr>
          <a:xfrm>
            <a:off x="4038600" y="7306384"/>
            <a:ext cx="4902200" cy="1574800"/>
          </a:xfrm>
          <a:prstGeom prst="rect">
            <a:avLst/>
          </a:prstGeom>
        </p:spPr>
      </p:pic>
      <p:pic>
        <p:nvPicPr>
          <p:cNvPr id="7" name="Picture 6" descr="color-squa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512260" y="308708"/>
            <a:ext cx="484648" cy="8955624"/>
          </a:xfrm>
          <a:prstGeom prst="rect">
            <a:avLst/>
          </a:prstGeom>
        </p:spPr>
      </p:pic>
    </p:spTree>
    <p:extLst>
      <p:ext uri="{BB962C8B-B14F-4D97-AF65-F5344CB8AC3E}">
        <p14:creationId xmlns:p14="http://schemas.microsoft.com/office/powerpoint/2010/main" val="188134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61" y="134768"/>
            <a:ext cx="11702892" cy="783703"/>
          </a:xfrm>
        </p:spPr>
        <p:txBody>
          <a:bodyPr>
            <a:normAutofit fontScale="90000"/>
          </a:bodyPr>
          <a:lstStyle/>
          <a:p>
            <a:r>
              <a:rPr lang="en-US" dirty="0" smtClean="0">
                <a:solidFill>
                  <a:srgbClr val="FFFFFF"/>
                </a:solidFill>
              </a:rPr>
              <a:t>Predictive Biomarker Characteristics</a:t>
            </a:r>
            <a:endParaRPr lang="en-US" dirty="0">
              <a:solidFill>
                <a:srgbClr val="FFFFFF"/>
              </a:solidFill>
            </a:endParaRPr>
          </a:p>
        </p:txBody>
      </p:sp>
      <p:sp>
        <p:nvSpPr>
          <p:cNvPr id="3" name="Content Placeholder 2"/>
          <p:cNvSpPr>
            <a:spLocks noGrp="1"/>
          </p:cNvSpPr>
          <p:nvPr>
            <p:ph idx="4294967295"/>
          </p:nvPr>
        </p:nvSpPr>
        <p:spPr>
          <a:xfrm>
            <a:off x="650160" y="2276581"/>
            <a:ext cx="12038121" cy="4208181"/>
          </a:xfrm>
        </p:spPr>
        <p:txBody>
          <a:bodyPr>
            <a:normAutofit fontScale="92500" lnSpcReduction="20000"/>
          </a:bodyPr>
          <a:lstStyle/>
          <a:p>
            <a:r>
              <a:rPr lang="en-US" b="1" dirty="0" smtClean="0">
                <a:solidFill>
                  <a:srgbClr val="FFFFFF"/>
                </a:solidFill>
              </a:rPr>
              <a:t>‘</a:t>
            </a:r>
            <a:r>
              <a:rPr lang="en-US" b="1" dirty="0" smtClean="0">
                <a:solidFill>
                  <a:srgbClr val="FFFF00"/>
                </a:solidFill>
              </a:rPr>
              <a:t>Up stream</a:t>
            </a:r>
            <a:r>
              <a:rPr lang="en-US" b="1" dirty="0" smtClean="0">
                <a:solidFill>
                  <a:srgbClr val="FFFFFF"/>
                </a:solidFill>
              </a:rPr>
              <a:t>’ measures &amp; assessments</a:t>
            </a:r>
            <a:endParaRPr lang="en-US" dirty="0" smtClean="0">
              <a:solidFill>
                <a:srgbClr val="FFFFFF"/>
              </a:solidFill>
            </a:endParaRPr>
          </a:p>
          <a:p>
            <a:r>
              <a:rPr lang="en-US" b="1" dirty="0" smtClean="0">
                <a:solidFill>
                  <a:srgbClr val="FFFFFF"/>
                </a:solidFill>
              </a:rPr>
              <a:t>Address </a:t>
            </a:r>
            <a:r>
              <a:rPr lang="en-US" b="1" dirty="0" smtClean="0">
                <a:solidFill>
                  <a:srgbClr val="FFFF00"/>
                </a:solidFill>
              </a:rPr>
              <a:t>causes</a:t>
            </a:r>
            <a:r>
              <a:rPr lang="en-US" b="1" dirty="0" smtClean="0">
                <a:solidFill>
                  <a:srgbClr val="FFFFFF"/>
                </a:solidFill>
              </a:rPr>
              <a:t> more than consequences</a:t>
            </a:r>
            <a:endParaRPr lang="en-US" dirty="0" smtClean="0">
              <a:solidFill>
                <a:srgbClr val="FFFFFF"/>
              </a:solidFill>
            </a:endParaRPr>
          </a:p>
          <a:p>
            <a:r>
              <a:rPr lang="en-US" b="1" dirty="0" smtClean="0">
                <a:solidFill>
                  <a:srgbClr val="FFFFFF"/>
                </a:solidFill>
              </a:rPr>
              <a:t>Recognize </a:t>
            </a:r>
            <a:r>
              <a:rPr lang="en-US" b="1" dirty="0" smtClean="0">
                <a:solidFill>
                  <a:srgbClr val="FFFF00"/>
                </a:solidFill>
              </a:rPr>
              <a:t>causes</a:t>
            </a:r>
            <a:r>
              <a:rPr lang="en-US" b="1" dirty="0" smtClean="0">
                <a:solidFill>
                  <a:srgbClr val="FFFFFF"/>
                </a:solidFill>
              </a:rPr>
              <a:t> and effects</a:t>
            </a:r>
            <a:endParaRPr lang="en-US" dirty="0" smtClean="0">
              <a:solidFill>
                <a:srgbClr val="FFFFFF"/>
              </a:solidFill>
            </a:endParaRPr>
          </a:p>
          <a:p>
            <a:r>
              <a:rPr lang="en-US" b="1" dirty="0" smtClean="0">
                <a:solidFill>
                  <a:srgbClr val="FFFF00"/>
                </a:solidFill>
              </a:rPr>
              <a:t>Predict</a:t>
            </a:r>
            <a:r>
              <a:rPr lang="en-US" b="1" dirty="0" smtClean="0">
                <a:solidFill>
                  <a:srgbClr val="FFFFFF"/>
                </a:solidFill>
              </a:rPr>
              <a:t> health risk years to decades ahead</a:t>
            </a:r>
            <a:endParaRPr lang="en-US" dirty="0" smtClean="0">
              <a:solidFill>
                <a:srgbClr val="FFFFFF"/>
              </a:solidFill>
            </a:endParaRPr>
          </a:p>
          <a:p>
            <a:r>
              <a:rPr lang="en-US" b="1" dirty="0" smtClean="0">
                <a:solidFill>
                  <a:srgbClr val="FFFF00"/>
                </a:solidFill>
              </a:rPr>
              <a:t>Measure</a:t>
            </a:r>
            <a:r>
              <a:rPr lang="en-US" b="1" dirty="0" smtClean="0">
                <a:solidFill>
                  <a:srgbClr val="FFFFFF"/>
                </a:solidFill>
              </a:rPr>
              <a:t> global systems</a:t>
            </a:r>
            <a:endParaRPr lang="en-US" dirty="0" smtClean="0">
              <a:solidFill>
                <a:srgbClr val="FFFFFF"/>
              </a:solidFill>
            </a:endParaRPr>
          </a:p>
          <a:p>
            <a:r>
              <a:rPr lang="en-US" b="1" dirty="0" smtClean="0">
                <a:solidFill>
                  <a:srgbClr val="FFFFFF"/>
                </a:solidFill>
              </a:rPr>
              <a:t>Widely used on large populations</a:t>
            </a:r>
            <a:endParaRPr lang="en-US" dirty="0" smtClean="0">
              <a:solidFill>
                <a:srgbClr val="FFFFFF"/>
              </a:solidFill>
            </a:endParaRPr>
          </a:p>
        </p:txBody>
      </p:sp>
      <p:pic>
        <p:nvPicPr>
          <p:cNvPr id="5" name="Picture 4"/>
          <p:cNvPicPr>
            <a:picLocks noChangeAspect="1"/>
          </p:cNvPicPr>
          <p:nvPr/>
        </p:nvPicPr>
        <p:blipFill>
          <a:blip r:embed="rId2"/>
          <a:stretch>
            <a:fillRect/>
          </a:stretch>
        </p:blipFill>
        <p:spPr>
          <a:xfrm>
            <a:off x="3086100" y="7124368"/>
            <a:ext cx="6807200" cy="1587500"/>
          </a:xfrm>
          <a:prstGeom prst="rect">
            <a:avLst/>
          </a:prstGeom>
        </p:spPr>
      </p:pic>
      <p:pic>
        <p:nvPicPr>
          <p:cNvPr id="6" name="Picture 5" descr="color-squa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H="1">
            <a:off x="6259283" y="3012845"/>
            <a:ext cx="484648" cy="13003213"/>
          </a:xfrm>
          <a:prstGeom prst="rect">
            <a:avLst/>
          </a:prstGeom>
        </p:spPr>
      </p:pic>
    </p:spTree>
    <p:extLst>
      <p:ext uri="{BB962C8B-B14F-4D97-AF65-F5344CB8AC3E}">
        <p14:creationId xmlns:p14="http://schemas.microsoft.com/office/powerpoint/2010/main" val="100840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r>
              <a:rPr lang="en-US" dirty="0" smtClean="0">
                <a:solidFill>
                  <a:srgbClr val="FFFFFF"/>
                </a:solidFill>
              </a:rPr>
              <a:t>	</a:t>
            </a:r>
            <a:r>
              <a:rPr lang="en-US" b="1" dirty="0" smtClean="0">
                <a:solidFill>
                  <a:srgbClr val="FFFFFF"/>
                </a:solidFill>
              </a:rPr>
              <a:t>6 </a:t>
            </a:r>
            <a:r>
              <a:rPr lang="en-US" b="1" u="sng" dirty="0" smtClean="0">
                <a:solidFill>
                  <a:srgbClr val="FFFFFF"/>
                </a:solidFill>
              </a:rPr>
              <a:t>Predictive</a:t>
            </a:r>
            <a:r>
              <a:rPr lang="en-US" b="1" dirty="0" smtClean="0">
                <a:solidFill>
                  <a:srgbClr val="FFFFFF"/>
                </a:solidFill>
              </a:rPr>
              <a:t> Biomarkers</a:t>
            </a:r>
            <a:endParaRPr lang="en-US" b="1" dirty="0">
              <a:solidFill>
                <a:srgbClr val="FFFFFF"/>
              </a:solidFill>
            </a:endParaRPr>
          </a:p>
        </p:txBody>
      </p:sp>
      <p:sp>
        <p:nvSpPr>
          <p:cNvPr id="2" name="Rectangle 1"/>
          <p:cNvSpPr/>
          <p:nvPr/>
        </p:nvSpPr>
        <p:spPr>
          <a:xfrm>
            <a:off x="1355943" y="2142540"/>
            <a:ext cx="10126403" cy="6404318"/>
          </a:xfrm>
          <a:prstGeom prst="rect">
            <a:avLst/>
          </a:prstGeom>
          <a:solidFill>
            <a:schemeClr val="bg1">
              <a:lumMod val="95000"/>
            </a:schemeClr>
          </a:solidFill>
          <a:effectLst>
            <a:outerShdw blurRad="76200" dir="18900000" sy="23000" kx="-1200000" algn="bl" rotWithShape="0">
              <a:prstClr val="black">
                <a:alpha val="20000"/>
              </a:prstClr>
            </a:outerShdw>
          </a:effectLst>
        </p:spPr>
        <p:txBody>
          <a:bodyPr wrap="square">
            <a:spAutoFit/>
          </a:bodyPr>
          <a:lstStyle/>
          <a:p>
            <a:pPr>
              <a:lnSpc>
                <a:spcPct val="150000"/>
              </a:lnSpc>
            </a:pPr>
            <a:r>
              <a:rPr lang="en-US" sz="4600" b="1" dirty="0" err="1">
                <a:solidFill>
                  <a:srgbClr val="009147"/>
                </a:solidFill>
                <a:effectLst>
                  <a:outerShdw blurRad="50800" dist="38100" dir="2700000" algn="tl" rotWithShape="0">
                    <a:prstClr val="black">
                      <a:alpha val="40000"/>
                    </a:prstClr>
                  </a:outerShdw>
                </a:effectLst>
                <a:latin typeface="Geneva"/>
                <a:cs typeface="Geneva"/>
              </a:rPr>
              <a:t>Hgb</a:t>
            </a:r>
            <a:r>
              <a:rPr lang="en-US" sz="4600" b="1" dirty="0">
                <a:solidFill>
                  <a:srgbClr val="009147"/>
                </a:solidFill>
                <a:effectLst>
                  <a:outerShdw blurRad="50800" dist="38100" dir="2700000" algn="tl" rotWithShape="0">
                    <a:prstClr val="black">
                      <a:alpha val="40000"/>
                    </a:prstClr>
                  </a:outerShdw>
                </a:effectLst>
                <a:latin typeface="Geneva"/>
                <a:cs typeface="Geneva"/>
              </a:rPr>
              <a:t> </a:t>
            </a:r>
            <a:r>
              <a:rPr lang="en-US" sz="4600" b="1" dirty="0" smtClean="0">
                <a:solidFill>
                  <a:srgbClr val="009147"/>
                </a:solidFill>
                <a:effectLst>
                  <a:outerShdw blurRad="50800" dist="38100" dir="2700000" algn="tl" rotWithShape="0">
                    <a:prstClr val="black">
                      <a:alpha val="40000"/>
                    </a:prstClr>
                  </a:outerShdw>
                </a:effectLst>
                <a:latin typeface="Geneva"/>
                <a:cs typeface="Geneva"/>
              </a:rPr>
              <a:t>A1c</a:t>
            </a:r>
          </a:p>
          <a:p>
            <a:pPr>
              <a:lnSpc>
                <a:spcPct val="150000"/>
              </a:lnSpc>
            </a:pPr>
            <a:r>
              <a:rPr lang="en-US" sz="4600" b="1" dirty="0" err="1" smtClean="0">
                <a:solidFill>
                  <a:srgbClr val="E6751F"/>
                </a:solidFill>
                <a:effectLst>
                  <a:outerShdw blurRad="50800" dist="38100" dir="2700000" algn="tl" rotWithShape="0">
                    <a:prstClr val="black">
                      <a:alpha val="40000"/>
                    </a:prstClr>
                  </a:outerShdw>
                </a:effectLst>
                <a:latin typeface="Geneva"/>
                <a:cs typeface="Geneva"/>
              </a:rPr>
              <a:t>Homocysteine</a:t>
            </a:r>
            <a:endParaRPr lang="en-US" sz="4600" dirty="0">
              <a:solidFill>
                <a:srgbClr val="000000"/>
              </a:solidFill>
              <a:latin typeface="Geneva"/>
              <a:cs typeface="Geneva"/>
            </a:endParaRPr>
          </a:p>
          <a:p>
            <a:pPr>
              <a:lnSpc>
                <a:spcPct val="150000"/>
              </a:lnSpc>
            </a:pPr>
            <a:r>
              <a:rPr lang="en-US" sz="4600" b="1" dirty="0" err="1" smtClean="0">
                <a:solidFill>
                  <a:srgbClr val="F5522B"/>
                </a:solidFill>
                <a:effectLst>
                  <a:outerShdw blurRad="50800" dist="38100" dir="2700000" algn="tl" rotWithShape="0">
                    <a:prstClr val="black">
                      <a:alpha val="40000"/>
                    </a:prstClr>
                  </a:outerShdw>
                </a:effectLst>
                <a:latin typeface="Geneva"/>
                <a:cs typeface="Geneva"/>
              </a:rPr>
              <a:t>hsCRP</a:t>
            </a:r>
            <a:endParaRPr lang="en-US" sz="4600" b="1" dirty="0" smtClean="0">
              <a:solidFill>
                <a:srgbClr val="F5522B"/>
              </a:solidFill>
              <a:effectLst>
                <a:outerShdw blurRad="50800" dist="38100" dir="2700000" algn="tl" rotWithShape="0">
                  <a:prstClr val="black">
                    <a:alpha val="40000"/>
                  </a:prstClr>
                </a:outerShdw>
              </a:effectLst>
              <a:latin typeface="Geneva"/>
              <a:cs typeface="Geneva"/>
            </a:endParaRPr>
          </a:p>
          <a:p>
            <a:pPr>
              <a:lnSpc>
                <a:spcPct val="150000"/>
              </a:lnSpc>
            </a:pPr>
            <a:r>
              <a:rPr lang="en-US" sz="4600" b="1" dirty="0" smtClean="0">
                <a:solidFill>
                  <a:srgbClr val="674CF7"/>
                </a:solidFill>
                <a:effectLst>
                  <a:outerShdw blurRad="50800" dist="38100" dir="2700000" algn="tl" rotWithShape="0">
                    <a:prstClr val="black">
                      <a:alpha val="40000"/>
                    </a:prstClr>
                  </a:outerShdw>
                </a:effectLst>
                <a:latin typeface="Geneva"/>
                <a:cs typeface="Geneva"/>
              </a:rPr>
              <a:t>Oxidized </a:t>
            </a:r>
            <a:r>
              <a:rPr lang="en-US" sz="4600" b="1" dirty="0">
                <a:solidFill>
                  <a:srgbClr val="674CF7"/>
                </a:solidFill>
                <a:effectLst>
                  <a:outerShdw blurRad="50800" dist="38100" dir="2700000" algn="tl" rotWithShape="0">
                    <a:prstClr val="black">
                      <a:alpha val="40000"/>
                    </a:prstClr>
                  </a:outerShdw>
                </a:effectLst>
                <a:latin typeface="Geneva"/>
                <a:cs typeface="Geneva"/>
              </a:rPr>
              <a:t>LDL/HDL </a:t>
            </a:r>
            <a:r>
              <a:rPr lang="en-US" sz="4600" b="1" dirty="0">
                <a:solidFill>
                  <a:srgbClr val="000000"/>
                </a:solidFill>
                <a:latin typeface="Geneva"/>
                <a:cs typeface="Geneva"/>
              </a:rPr>
              <a:t>&amp; </a:t>
            </a:r>
            <a:r>
              <a:rPr lang="en-US" sz="4600" b="1" dirty="0">
                <a:solidFill>
                  <a:srgbClr val="34267B"/>
                </a:solidFill>
                <a:effectLst>
                  <a:outerShdw blurRad="50800" dist="38100" dir="2700000" algn="tl" rotWithShape="0">
                    <a:prstClr val="black">
                      <a:alpha val="40000"/>
                    </a:prstClr>
                  </a:outerShdw>
                </a:effectLst>
                <a:latin typeface="Geneva"/>
                <a:cs typeface="Geneva"/>
              </a:rPr>
              <a:t>8 </a:t>
            </a:r>
            <a:r>
              <a:rPr lang="en-US" sz="4600" b="1" dirty="0" err="1">
                <a:solidFill>
                  <a:srgbClr val="34267B"/>
                </a:solidFill>
                <a:effectLst>
                  <a:outerShdw blurRad="50800" dist="38100" dir="2700000" algn="tl" rotWithShape="0">
                    <a:prstClr val="black">
                      <a:alpha val="40000"/>
                    </a:prstClr>
                  </a:outerShdw>
                </a:effectLst>
                <a:latin typeface="Geneva"/>
                <a:cs typeface="Geneva"/>
              </a:rPr>
              <a:t>oxo</a:t>
            </a:r>
            <a:r>
              <a:rPr lang="en-US" sz="4600" b="1" dirty="0" smtClean="0">
                <a:solidFill>
                  <a:srgbClr val="34267B"/>
                </a:solidFill>
                <a:effectLst>
                  <a:outerShdw blurRad="50800" dist="38100" dir="2700000" algn="tl" rotWithShape="0">
                    <a:prstClr val="black">
                      <a:alpha val="40000"/>
                    </a:prstClr>
                  </a:outerShdw>
                </a:effectLst>
                <a:latin typeface="Geneva"/>
                <a:cs typeface="Geneva"/>
              </a:rPr>
              <a:t>-guanine</a:t>
            </a:r>
            <a:r>
              <a:rPr lang="en-US" sz="4600" dirty="0" smtClean="0">
                <a:solidFill>
                  <a:srgbClr val="000000"/>
                </a:solidFill>
                <a:latin typeface="Geneva"/>
                <a:cs typeface="Geneva"/>
              </a:rPr>
              <a:t> </a:t>
            </a:r>
          </a:p>
          <a:p>
            <a:pPr>
              <a:lnSpc>
                <a:spcPct val="150000"/>
              </a:lnSpc>
            </a:pPr>
            <a:r>
              <a:rPr lang="en-US" sz="4600" b="1" dirty="0" smtClean="0">
                <a:solidFill>
                  <a:srgbClr val="823046"/>
                </a:solidFill>
                <a:effectLst>
                  <a:outerShdw blurRad="50800" dist="38100" dir="2700000" algn="tl" rotWithShape="0">
                    <a:prstClr val="black">
                      <a:alpha val="40000"/>
                    </a:prstClr>
                  </a:outerShdw>
                </a:effectLst>
                <a:latin typeface="Geneva"/>
                <a:cs typeface="Geneva"/>
              </a:rPr>
              <a:t>Vitamin D</a:t>
            </a:r>
          </a:p>
          <a:p>
            <a:pPr>
              <a:lnSpc>
                <a:spcPct val="150000"/>
              </a:lnSpc>
            </a:pPr>
            <a:r>
              <a:rPr lang="en-US" sz="4600" b="1" dirty="0" smtClean="0">
                <a:solidFill>
                  <a:srgbClr val="F5C71A"/>
                </a:solidFill>
                <a:effectLst>
                  <a:outerShdw blurRad="50800" dist="38100" dir="2700000" algn="tl" rotWithShape="0">
                    <a:prstClr val="black">
                      <a:alpha val="40000"/>
                    </a:prstClr>
                  </a:outerShdw>
                </a:effectLst>
                <a:latin typeface="Geneva"/>
                <a:cs typeface="Geneva"/>
              </a:rPr>
              <a:t>1</a:t>
            </a:r>
            <a:r>
              <a:rPr lang="en-US" sz="4600" b="1" baseline="30000" dirty="0" smtClean="0">
                <a:solidFill>
                  <a:srgbClr val="F5C71A"/>
                </a:solidFill>
                <a:effectLst>
                  <a:outerShdw blurRad="50800" dist="38100" dir="2700000" algn="tl" rotWithShape="0">
                    <a:prstClr val="black">
                      <a:alpha val="40000"/>
                    </a:prstClr>
                  </a:outerShdw>
                </a:effectLst>
                <a:latin typeface="Geneva"/>
                <a:cs typeface="Geneva"/>
              </a:rPr>
              <a:t>st</a:t>
            </a:r>
            <a:r>
              <a:rPr lang="en-US" sz="4600" b="1" dirty="0" smtClean="0">
                <a:solidFill>
                  <a:srgbClr val="F5C71A"/>
                </a:solidFill>
                <a:effectLst>
                  <a:outerShdw blurRad="50800" dist="38100" dir="2700000" algn="tl" rotWithShape="0">
                    <a:prstClr val="black">
                      <a:alpha val="40000"/>
                    </a:prstClr>
                  </a:outerShdw>
                </a:effectLst>
                <a:latin typeface="Geneva"/>
                <a:cs typeface="Geneva"/>
              </a:rPr>
              <a:t> </a:t>
            </a:r>
            <a:r>
              <a:rPr lang="en-US" sz="4600" b="1" dirty="0">
                <a:solidFill>
                  <a:srgbClr val="F5C71A"/>
                </a:solidFill>
                <a:effectLst>
                  <a:outerShdw blurRad="50800" dist="38100" dir="2700000" algn="tl" rotWithShape="0">
                    <a:prstClr val="black">
                      <a:alpha val="40000"/>
                    </a:prstClr>
                  </a:outerShdw>
                </a:effectLst>
                <a:latin typeface="Geneva"/>
                <a:cs typeface="Geneva"/>
              </a:rPr>
              <a:t>AM urine </a:t>
            </a:r>
            <a:r>
              <a:rPr lang="en-US" sz="4600" b="1" dirty="0" smtClean="0">
                <a:solidFill>
                  <a:srgbClr val="F5C71A"/>
                </a:solidFill>
                <a:effectLst>
                  <a:outerShdw blurRad="50800" dist="38100" dir="2700000" algn="tl" rotWithShape="0">
                    <a:prstClr val="black">
                      <a:alpha val="40000"/>
                    </a:prstClr>
                  </a:outerShdw>
                </a:effectLst>
                <a:latin typeface="Geneva"/>
                <a:cs typeface="Geneva"/>
              </a:rPr>
              <a:t>pH</a:t>
            </a:r>
            <a:endParaRPr lang="en-US" sz="4600" dirty="0">
              <a:solidFill>
                <a:srgbClr val="000000"/>
              </a:solidFill>
              <a:latin typeface="Geneva"/>
              <a:cs typeface="Geneva"/>
            </a:endParaRPr>
          </a:p>
        </p:txBody>
      </p:sp>
    </p:spTree>
    <p:extLst>
      <p:ext uri="{BB962C8B-B14F-4D97-AF65-F5344CB8AC3E}">
        <p14:creationId xmlns:p14="http://schemas.microsoft.com/office/powerpoint/2010/main" val="347072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2528</TotalTime>
  <Words>3089</Words>
  <Application>Microsoft Office PowerPoint</Application>
  <PresentationFormat>Custom</PresentationFormat>
  <Paragraphs>460</Paragraphs>
  <Slides>68</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71" baseType="lpstr">
      <vt:lpstr>Office Theme</vt:lpstr>
      <vt:lpstr>Worksheet</vt:lpstr>
      <vt:lpstr>Document</vt:lpstr>
      <vt:lpstr>PowerPoint Presentation</vt:lpstr>
      <vt:lpstr>Predictive Biomarker Test Objectives</vt:lpstr>
      <vt:lpstr>    Understanding… Life as Paradox</vt:lpstr>
      <vt:lpstr>Life As It Is: Experience trumps theory</vt:lpstr>
      <vt:lpstr> </vt:lpstr>
      <vt:lpstr>Predictive Biomarker Tests</vt:lpstr>
      <vt:lpstr>Predictive Biomarkers….         </vt:lpstr>
      <vt:lpstr>Predictive Biomarker Characteristics</vt:lpstr>
      <vt:lpstr> 6 Predictive Biomarkers</vt:lpstr>
      <vt:lpstr>Predictive Biomarker Categories</vt:lpstr>
      <vt:lpstr>Predictive Biomarkers correlate with</vt:lpstr>
      <vt:lpstr>Predictive Biomarker 1</vt:lpstr>
      <vt:lpstr>PowerPoint Presentation</vt:lpstr>
      <vt:lpstr>Hgb A1c is Primary Biomarker</vt:lpstr>
      <vt:lpstr>PowerPoint Presentation</vt:lpstr>
      <vt:lpstr>Hgb A1c Biomarker Solutions</vt:lpstr>
      <vt:lpstr>PowerPoint Presentation</vt:lpstr>
      <vt:lpstr>PowerPoint Presentation</vt:lpstr>
      <vt:lpstr>PowerPoint Presentation</vt:lpstr>
      <vt:lpstr>Predictive Biomarker 2</vt:lpstr>
      <vt:lpstr>Homocysteine is Primary Biomarker</vt:lpstr>
      <vt:lpstr> </vt:lpstr>
      <vt:lpstr>PowerPoint Presentation</vt:lpstr>
      <vt:lpstr>PowerPoint Presentation</vt:lpstr>
      <vt:lpstr>PowerPoint Presentation</vt:lpstr>
      <vt:lpstr>PowerPoint Presentation</vt:lpstr>
      <vt:lpstr>Predictive Biomarker 3</vt:lpstr>
      <vt:lpstr>hsCRP is Primary Biomarker</vt:lpstr>
      <vt:lpstr>hsCRP is physiologic cry for repair</vt:lpstr>
      <vt:lpstr>PowerPoint Presentation</vt:lpstr>
      <vt:lpstr>PowerPoint Presentation</vt:lpstr>
      <vt:lpstr>hsCRP is Primary Biomarker</vt:lpstr>
      <vt:lpstr>hsCRP Biomarker Solutions</vt:lpstr>
      <vt:lpstr>hsCRP Predictive Biomarkers</vt:lpstr>
      <vt:lpstr>Chronic Inflammation = Chronic Disease = Chronic Repair Deficit</vt:lpstr>
      <vt:lpstr>Chronic Inflammation = Chronic Disease = Chronic Repair Deficit</vt:lpstr>
      <vt:lpstr>ReThink Systemic Inflammation</vt:lpstr>
      <vt:lpstr>PowerPoint Presentation</vt:lpstr>
      <vt:lpstr>PowerPoint Presentation</vt:lpstr>
      <vt:lpstr>PowerPoint Presentation</vt:lpstr>
      <vt:lpstr>PowerPoint Presentation</vt:lpstr>
      <vt:lpstr>PowerPoint Presentation</vt:lpstr>
      <vt:lpstr>PowerPoint Presentation</vt:lpstr>
      <vt:lpstr>Predictive Biomarker 4 &amp; 5</vt:lpstr>
      <vt:lpstr>Oxidized LDL/HDL &amp; 8-oxoguanine are Primary Biomarkers</vt:lpstr>
      <vt:lpstr>Oxidized LDL/HDL &amp; 8-oxoguanine Solutions</vt:lpstr>
      <vt:lpstr>Individual Ascorbate Needs</vt:lpstr>
      <vt:lpstr>100% l-Ascorbates, reduced, buffered</vt:lpstr>
      <vt:lpstr>Ascorbate: Toxic Mineral Excretion</vt:lpstr>
      <vt:lpstr>Ascorbate needs from 4-100+ g/day</vt:lpstr>
      <vt:lpstr>Predictive Biomarkers: Helpful synergists</vt:lpstr>
      <vt:lpstr>Predictive Biomarker 6</vt:lpstr>
      <vt:lpstr>Vitamin D is Primary Biomarker</vt:lpstr>
      <vt:lpstr>Vitamin D is Primary Biomarker</vt:lpstr>
      <vt:lpstr>Vitamin D is Primary Biomarker</vt:lpstr>
      <vt:lpstr>Vitamin D Predictive Biomarkers Solutions</vt:lpstr>
      <vt:lpstr>Predictive Biomarker 7</vt:lpstr>
      <vt:lpstr>PowerPoint Presentation</vt:lpstr>
      <vt:lpstr>PowerPoint Presentation</vt:lpstr>
      <vt:lpstr>PowerPoint Presentation</vt:lpstr>
      <vt:lpstr>PowerPoint Presentation</vt:lpstr>
      <vt:lpstr>Now Predictive Biomarkers Known</vt:lpstr>
      <vt:lpstr>PowerPoint Presentation</vt:lpstr>
      <vt:lpstr>Predictive Biomarkers for Life</vt:lpstr>
      <vt:lpstr>Predictive Biomarkers Bring Life</vt:lpstr>
      <vt:lpstr>Predictive Biomarkers for Life</vt:lpstr>
      <vt:lpstr>PowerPoint Presentation</vt:lpstr>
      <vt:lpstr>PowerPoint Presentation</vt:lpstr>
    </vt:vector>
  </TitlesOfParts>
  <Company>RMJH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Mischelle Hall</cp:lastModifiedBy>
  <cp:revision>278</cp:revision>
  <dcterms:created xsi:type="dcterms:W3CDTF">2012-11-18T12:33:06Z</dcterms:created>
  <dcterms:modified xsi:type="dcterms:W3CDTF">2013-03-07T17:14:59Z</dcterms:modified>
</cp:coreProperties>
</file>